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11"/>
  </p:notesMasterIdLst>
  <p:handoutMasterIdLst>
    <p:handoutMasterId r:id="rId12"/>
  </p:handoutMasterIdLst>
  <p:sldIdLst>
    <p:sldId id="276" r:id="rId5"/>
    <p:sldId id="391" r:id="rId6"/>
    <p:sldId id="392" r:id="rId7"/>
    <p:sldId id="393" r:id="rId8"/>
    <p:sldId id="395" r:id="rId9"/>
    <p:sldId id="396" r:id="rId10"/>
  </p:sldIdLst>
  <p:sldSz cx="12192000" cy="6858000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09F"/>
    <a:srgbClr val="EE7412"/>
    <a:srgbClr val="2E2253"/>
    <a:srgbClr val="D35B1F"/>
    <a:srgbClr val="46AD8B"/>
    <a:srgbClr val="FF5050"/>
    <a:srgbClr val="C84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10" autoAdjust="0"/>
    <p:restoredTop sz="94638" autoAdjust="0"/>
  </p:normalViewPr>
  <p:slideViewPr>
    <p:cSldViewPr>
      <p:cViewPr varScale="1">
        <p:scale>
          <a:sx n="68" d="100"/>
          <a:sy n="68" d="100"/>
        </p:scale>
        <p:origin x="2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90" d="100"/>
          <a:sy n="90" d="100"/>
        </p:scale>
        <p:origin x="860" y="4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137" cy="512304"/>
          </a:xfrm>
          <a:prstGeom prst="rect">
            <a:avLst/>
          </a:prstGeom>
        </p:spPr>
        <p:txBody>
          <a:bodyPr vert="horz" lIns="94751" tIns="47376" rIns="94751" bIns="4737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0506" y="1"/>
            <a:ext cx="3077137" cy="512304"/>
          </a:xfrm>
          <a:prstGeom prst="rect">
            <a:avLst/>
          </a:prstGeom>
        </p:spPr>
        <p:txBody>
          <a:bodyPr vert="horz" lIns="94751" tIns="47376" rIns="94751" bIns="47376" rtlCol="0"/>
          <a:lstStyle>
            <a:lvl1pPr algn="r">
              <a:defRPr sz="1200"/>
            </a:lvl1pPr>
          </a:lstStyle>
          <a:p>
            <a:fld id="{1EAF51BF-A2EE-49A5-B2B4-593FDC2A7B0A}" type="datetimeFigureOut">
              <a:rPr lang="fr-FR" smtClean="0"/>
              <a:pPr/>
              <a:t>04/06/2021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0674"/>
            <a:ext cx="3077137" cy="512303"/>
          </a:xfrm>
          <a:prstGeom prst="rect">
            <a:avLst/>
          </a:prstGeom>
        </p:spPr>
        <p:txBody>
          <a:bodyPr vert="horz" lIns="94751" tIns="47376" rIns="94751" bIns="4737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0506" y="9720674"/>
            <a:ext cx="3077137" cy="512303"/>
          </a:xfrm>
          <a:prstGeom prst="rect">
            <a:avLst/>
          </a:prstGeom>
        </p:spPr>
        <p:txBody>
          <a:bodyPr vert="horz" lIns="94751" tIns="47376" rIns="94751" bIns="47376" rtlCol="0" anchor="b"/>
          <a:lstStyle>
            <a:lvl1pPr algn="r">
              <a:defRPr sz="1200"/>
            </a:lvl1pPr>
          </a:lstStyle>
          <a:p>
            <a:fld id="{AF82CB15-4531-4DC7-A255-F75E78E7423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799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76363" cy="511731"/>
          </a:xfrm>
          <a:prstGeom prst="rect">
            <a:avLst/>
          </a:prstGeom>
        </p:spPr>
        <p:txBody>
          <a:bodyPr vert="horz" lIns="94751" tIns="47376" rIns="94751" bIns="47376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6" y="2"/>
            <a:ext cx="3076363" cy="511731"/>
          </a:xfrm>
          <a:prstGeom prst="rect">
            <a:avLst/>
          </a:prstGeom>
        </p:spPr>
        <p:txBody>
          <a:bodyPr vert="horz" lIns="94751" tIns="47376" rIns="94751" bIns="47376" rtlCol="0"/>
          <a:lstStyle>
            <a:lvl1pPr algn="r">
              <a:defRPr sz="1200"/>
            </a:lvl1pPr>
          </a:lstStyle>
          <a:p>
            <a:fld id="{302EE58F-E1F2-4041-B827-4C5CE5FF6854}" type="datetimeFigureOut">
              <a:rPr lang="fr-FR" smtClean="0"/>
              <a:pPr/>
              <a:t>04/06/2021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1" tIns="47376" rIns="94751" bIns="4737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4751" tIns="47376" rIns="94751" bIns="47376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721108"/>
            <a:ext cx="3076363" cy="511731"/>
          </a:xfrm>
          <a:prstGeom prst="rect">
            <a:avLst/>
          </a:prstGeom>
        </p:spPr>
        <p:txBody>
          <a:bodyPr vert="horz" lIns="94751" tIns="47376" rIns="94751" bIns="4737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6" y="9721108"/>
            <a:ext cx="3076363" cy="511731"/>
          </a:xfrm>
          <a:prstGeom prst="rect">
            <a:avLst/>
          </a:prstGeom>
        </p:spPr>
        <p:txBody>
          <a:bodyPr vert="horz" lIns="94751" tIns="47376" rIns="94751" bIns="47376" rtlCol="0" anchor="b"/>
          <a:lstStyle>
            <a:lvl1pPr algn="r">
              <a:defRPr sz="1200"/>
            </a:lvl1pPr>
          </a:lstStyle>
          <a:p>
            <a:fld id="{48918A26-E0A3-4F45-83ED-CB988BEF7B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182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7E084-EFE4-418A-BC44-424419A9B8E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06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7E084-EFE4-418A-BC44-424419A9B8E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1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7E084-EFE4-418A-BC44-424419A9B8E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9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7E084-EFE4-418A-BC44-424419A9B8E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03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7E084-EFE4-418A-BC44-424419A9B8E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27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b="0">
                <a:solidFill>
                  <a:srgbClr val="EE7412"/>
                </a:solidFill>
                <a:effectLst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EE741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10305939" y="4978547"/>
            <a:ext cx="3398168" cy="313007"/>
          </a:xfrm>
          <a:solidFill>
            <a:srgbClr val="EE7412"/>
          </a:solidFill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</a:lstStyle>
          <a:p>
            <a:pPr marL="228600" marR="0" lvl="0" indent="-2286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Praxis Nex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753397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764704"/>
            <a:ext cx="10972800" cy="580925"/>
          </a:xfrm>
        </p:spPr>
        <p:txBody>
          <a:bodyPr/>
          <a:lstStyle>
            <a:lvl1pPr>
              <a:defRPr sz="2800">
                <a:solidFill>
                  <a:srgbClr val="EE7412"/>
                </a:solidFill>
                <a:effectLst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413304"/>
            <a:ext cx="10972800" cy="475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EE7412"/>
                </a:solidFill>
              </a:defRPr>
            </a:lvl1pPr>
            <a:lvl2pPr marL="0" indent="0">
              <a:buNone/>
              <a:defRPr sz="1800"/>
            </a:lvl2pPr>
            <a:lvl3pPr marL="623888" indent="-228600">
              <a:buClr>
                <a:schemeClr val="accent6">
                  <a:lumMod val="75000"/>
                </a:schemeClr>
              </a:buClr>
              <a:buFont typeface="Century Gothic" panose="020B0502020202020204" pitchFamily="34" charset="0"/>
              <a:buChar char="●"/>
              <a:defRPr sz="1600"/>
            </a:lvl3pPr>
            <a:lvl4pPr marL="985838" indent="-228600">
              <a:buClr>
                <a:schemeClr val="accent6">
                  <a:lumMod val="75000"/>
                </a:schemeClr>
              </a:buClr>
              <a:defRPr sz="1400"/>
            </a:lvl4pPr>
            <a:lvl5pPr marL="1525588" indent="-228600">
              <a:buClr>
                <a:schemeClr val="accent6">
                  <a:lumMod val="75000"/>
                </a:schemeClr>
              </a:buClr>
              <a:defRPr sz="14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solidFill>
            <a:srgbClr val="EE7412"/>
          </a:solidFill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1BC422-8291-4277-8824-483743CD611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Praxis Nex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Praxis Nex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18533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 userDrawn="1"/>
        </p:nvSpPr>
        <p:spPr>
          <a:xfrm>
            <a:off x="0" y="-27384"/>
            <a:ext cx="12192001" cy="792000"/>
          </a:xfrm>
          <a:prstGeom prst="rect">
            <a:avLst/>
          </a:prstGeom>
          <a:solidFill>
            <a:srgbClr val="2E2253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axis Next"/>
              <a:ea typeface="+mn-ea"/>
              <a:cs typeface="+mn-cs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836714"/>
            <a:ext cx="10972800" cy="5809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 rot="16200000">
            <a:off x="10587038" y="5258536"/>
            <a:ext cx="2844800" cy="365125"/>
          </a:xfrm>
          <a:prstGeom prst="rect">
            <a:avLst/>
          </a:prstGeom>
          <a:solidFill>
            <a:srgbClr val="EE7412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1BC422-8291-4277-8824-483743CD611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Praxis Nex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Praxis Next"/>
              <a:ea typeface="+mn-ea"/>
              <a:cs typeface="+mn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-1" y="6525344"/>
            <a:ext cx="2351585" cy="332656"/>
          </a:xfrm>
          <a:prstGeom prst="rect">
            <a:avLst/>
          </a:prstGeom>
        </p:spPr>
        <p:txBody>
          <a:bodyPr vert="horz" wrap="none" lIns="308584" tIns="154292" rIns="308584" bIns="154292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www.theia-land.fr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141680"/>
            <a:ext cx="1175793" cy="471993"/>
          </a:xfrm>
          <a:prstGeom prst="rect">
            <a:avLst/>
          </a:prstGeom>
        </p:spPr>
      </p:pic>
      <p:sp>
        <p:nvSpPr>
          <p:cNvPr id="17" name="ZoneTexte 16"/>
          <p:cNvSpPr txBox="1"/>
          <p:nvPr userDrawn="1"/>
        </p:nvSpPr>
        <p:spPr>
          <a:xfrm>
            <a:off x="1991544" y="193010"/>
            <a:ext cx="851073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axis Next"/>
                <a:ea typeface="+mn-ea"/>
                <a:cs typeface="+mn-cs"/>
              </a:rPr>
              <a:t>Offre de l’IR, des pôles et de </a:t>
            </a:r>
            <a:r>
              <a:rPr kumimoji="0" lang="fr-FR" sz="1800" b="1" i="0" u="none" strike="noStrike" kern="1200" cap="all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axis Next"/>
                <a:ea typeface="+mn-ea"/>
                <a:cs typeface="+mn-cs"/>
              </a:rPr>
              <a:t>Dinamis</a:t>
            </a:r>
            <a:r>
              <a:rPr kumimoji="0" lang="fr-FR" sz="18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axis Next"/>
                <a:ea typeface="+mn-ea"/>
                <a:cs typeface="+mn-cs"/>
              </a:rPr>
              <a:t> pour une animation régionale</a:t>
            </a:r>
          </a:p>
        </p:txBody>
      </p:sp>
      <p:pic>
        <p:nvPicPr>
          <p:cNvPr id="1026" name="Picture 2" descr="https://theia.sedoo.fr/wp-content-theia/uploads/sites/5/2020/09/Theia-logo-HTOB_Theia-transparent-copi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00" y="161676"/>
            <a:ext cx="1655532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17"/>
          <p:cNvSpPr/>
          <p:nvPr userDrawn="1"/>
        </p:nvSpPr>
        <p:spPr>
          <a:xfrm flipV="1">
            <a:off x="1991544" y="139373"/>
            <a:ext cx="1" cy="476606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axis Next"/>
              <a:ea typeface="+mn-ea"/>
              <a:cs typeface="+mn-cs"/>
            </a:endParaRP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4943872" y="6156012"/>
            <a:ext cx="6638528" cy="369332"/>
          </a:xfrm>
          <a:prstGeom prst="rect">
            <a:avLst/>
          </a:prstGeom>
          <a:solidFill>
            <a:srgbClr val="EE741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axis Next"/>
                <a:ea typeface="+mn-ea"/>
                <a:cs typeface="+mn-cs"/>
              </a:rPr>
              <a:t>Rencontre virtuelle | 11 mai 2021 | Session 1 : L’offre DATA TERRA</a:t>
            </a:r>
          </a:p>
        </p:txBody>
      </p:sp>
    </p:spTree>
    <p:extLst>
      <p:ext uri="{BB962C8B-B14F-4D97-AF65-F5344CB8AC3E}">
        <p14:creationId xmlns:p14="http://schemas.microsoft.com/office/powerpoint/2010/main" val="38520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ransition>
    <p:wip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0" kern="1200">
          <a:solidFill>
            <a:srgbClr val="EE7412"/>
          </a:solidFill>
          <a:effectLst/>
          <a:latin typeface="Praxis Next Heavy" panose="020F0904040203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EE7412"/>
          </a:solidFill>
          <a:latin typeface="Praxis Next Medium" panose="020F06040402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E1F4F"/>
          </a:solidFill>
          <a:latin typeface="Praxis Next" panose="020F050404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1E1F4F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rgbClr val="1E1F4F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rgbClr val="1E1F4F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www.odatis-ocean.fr/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datis-ocean.fr/donnees-et-services/acces-aux-donnees/catalogue-complet#/metadata/96e3f552-fa2d-42f8-aa93-4a222a7c80d9" TargetMode="Externa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75731" y="2038297"/>
            <a:ext cx="6840538" cy="1246687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fr-FR" sz="3600" b="1" cap="all" dirty="0"/>
              <a:t>Pôle de données et de services pour l’océan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F9F7ADA-5BE4-48ED-9974-18117C4D0415}"/>
              </a:ext>
            </a:extLst>
          </p:cNvPr>
          <p:cNvSpPr txBox="1"/>
          <p:nvPr/>
        </p:nvSpPr>
        <p:spPr>
          <a:xfrm>
            <a:off x="1600440" y="3140968"/>
            <a:ext cx="9104072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23609F"/>
                </a:solidFill>
              </a:rPr>
              <a:t>Équipe de direction:</a:t>
            </a:r>
          </a:p>
          <a:p>
            <a:pPr algn="ctr"/>
            <a:endParaRPr lang="fr-FR" sz="1100" b="1" dirty="0">
              <a:solidFill>
                <a:srgbClr val="23609F"/>
              </a:solidFill>
            </a:endParaRPr>
          </a:p>
          <a:p>
            <a:pPr algn="ctr"/>
            <a:r>
              <a:rPr lang="fr-FR" sz="2000" b="1" dirty="0">
                <a:solidFill>
                  <a:srgbClr val="23609F"/>
                </a:solidFill>
              </a:rPr>
              <a:t>Gilbert Maudire (</a:t>
            </a:r>
            <a:r>
              <a:rPr lang="fr-FR" sz="2000" b="1" dirty="0" err="1">
                <a:solidFill>
                  <a:srgbClr val="23609F"/>
                </a:solidFill>
              </a:rPr>
              <a:t>Dir</a:t>
            </a:r>
            <a:r>
              <a:rPr lang="fr-FR" sz="2000" b="1" dirty="0">
                <a:solidFill>
                  <a:srgbClr val="23609F"/>
                </a:solidFill>
              </a:rPr>
              <a:t>.) - Gérald </a:t>
            </a:r>
            <a:r>
              <a:rPr lang="fr-FR" sz="2000" b="1" dirty="0" err="1">
                <a:solidFill>
                  <a:srgbClr val="23609F"/>
                </a:solidFill>
              </a:rPr>
              <a:t>Dibarboure</a:t>
            </a:r>
            <a:r>
              <a:rPr lang="fr-FR" sz="2000" b="1" dirty="0">
                <a:solidFill>
                  <a:srgbClr val="23609F"/>
                </a:solidFill>
              </a:rPr>
              <a:t> (</a:t>
            </a:r>
            <a:r>
              <a:rPr lang="fr-FR" sz="2000" b="1" dirty="0" err="1">
                <a:solidFill>
                  <a:srgbClr val="23609F"/>
                </a:solidFill>
              </a:rPr>
              <a:t>Dir</a:t>
            </a:r>
            <a:r>
              <a:rPr lang="fr-FR" sz="2000" b="1" dirty="0">
                <a:solidFill>
                  <a:srgbClr val="23609F"/>
                </a:solidFill>
              </a:rPr>
              <a:t>. Tech.) - Sabine Schmidt (</a:t>
            </a:r>
            <a:r>
              <a:rPr lang="fr-FR" sz="2000" b="1" dirty="0" err="1">
                <a:solidFill>
                  <a:srgbClr val="23609F"/>
                </a:solidFill>
              </a:rPr>
              <a:t>Dir</a:t>
            </a:r>
            <a:r>
              <a:rPr lang="fr-FR" sz="2000" b="1" dirty="0">
                <a:solidFill>
                  <a:srgbClr val="23609F"/>
                </a:solidFill>
              </a:rPr>
              <a:t>. </a:t>
            </a:r>
            <a:r>
              <a:rPr lang="fr-FR" sz="2000" b="1" dirty="0" err="1">
                <a:solidFill>
                  <a:srgbClr val="23609F"/>
                </a:solidFill>
              </a:rPr>
              <a:t>Sci</a:t>
            </a:r>
            <a:r>
              <a:rPr lang="fr-FR" sz="2000" b="1" dirty="0">
                <a:solidFill>
                  <a:srgbClr val="23609F"/>
                </a:solidFill>
              </a:rPr>
              <a:t>. - CS)</a:t>
            </a:r>
          </a:p>
          <a:p>
            <a:pPr algn="ctr"/>
            <a:r>
              <a:rPr lang="fr-FR" sz="2000" b="1" i="1" u="sng" dirty="0">
                <a:solidFill>
                  <a:srgbClr val="23609F"/>
                </a:solidFill>
              </a:rPr>
              <a:t>Joël Sudre </a:t>
            </a:r>
            <a:r>
              <a:rPr lang="fr-FR" sz="2000" b="1" dirty="0">
                <a:solidFill>
                  <a:srgbClr val="23609F"/>
                </a:solidFill>
              </a:rPr>
              <a:t>(CM In situ)</a:t>
            </a:r>
          </a:p>
          <a:p>
            <a:pPr algn="ctr"/>
            <a:r>
              <a:rPr lang="fr-FR" sz="2000" b="1" dirty="0">
                <a:solidFill>
                  <a:srgbClr val="23609F"/>
                </a:solidFill>
              </a:rPr>
              <a:t>Cécile Nys (Ingénieur Support)</a:t>
            </a:r>
          </a:p>
          <a:p>
            <a:pPr algn="ctr"/>
            <a:r>
              <a:rPr lang="fr-FR" sz="2000" b="1" dirty="0">
                <a:solidFill>
                  <a:srgbClr val="23609F"/>
                </a:solidFill>
              </a:rPr>
              <a:t>Valérie </a:t>
            </a:r>
            <a:r>
              <a:rPr lang="fr-FR" sz="2000" b="1" dirty="0" err="1">
                <a:solidFill>
                  <a:srgbClr val="23609F"/>
                </a:solidFill>
              </a:rPr>
              <a:t>Harscoat</a:t>
            </a:r>
            <a:r>
              <a:rPr lang="fr-FR" sz="2000" b="1" dirty="0">
                <a:solidFill>
                  <a:srgbClr val="23609F"/>
                </a:solidFill>
              </a:rPr>
              <a:t> (Chef de Projet)</a:t>
            </a:r>
          </a:p>
          <a:p>
            <a:pPr algn="ctr"/>
            <a:r>
              <a:rPr lang="fr-FR" sz="2000" b="1" dirty="0">
                <a:solidFill>
                  <a:srgbClr val="23609F"/>
                </a:solidFill>
              </a:rPr>
              <a:t>Caroline Mercier (Resp. Édit.)</a:t>
            </a:r>
          </a:p>
        </p:txBody>
      </p:sp>
      <p:pic>
        <p:nvPicPr>
          <p:cNvPr id="1026" name="Picture 2" descr="Odatis Ocean">
            <a:extLst>
              <a:ext uri="{FF2B5EF4-FFF2-40B4-BE49-F238E27FC236}">
                <a16:creationId xmlns:a16="http://schemas.microsoft.com/office/drawing/2014/main" id="{66F17D51-DB0C-4588-840B-0EB12DB24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977" y="764704"/>
            <a:ext cx="3671655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14EAC23-F0F7-4D37-AA7E-A6EB30A11644}"/>
              </a:ext>
            </a:extLst>
          </p:cNvPr>
          <p:cNvSpPr txBox="1"/>
          <p:nvPr/>
        </p:nvSpPr>
        <p:spPr>
          <a:xfrm>
            <a:off x="9552384" y="5693186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hlinkClick r:id="rId3"/>
              </a:rPr>
              <a:t>www.odatis-ocean.fr</a:t>
            </a:r>
            <a:r>
              <a:rPr lang="fr-FR" sz="2000" b="1" dirty="0"/>
              <a:t> 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7921042-8DB0-484C-A8DC-81C5DBD18086}"/>
              </a:ext>
            </a:extLst>
          </p:cNvPr>
          <p:cNvSpPr txBox="1"/>
          <p:nvPr/>
        </p:nvSpPr>
        <p:spPr>
          <a:xfrm>
            <a:off x="47328" y="5693186"/>
            <a:ext cx="2836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EE7412"/>
                </a:solidFill>
              </a:rPr>
              <a:t>contact@odatis-ocean.fr  </a:t>
            </a:r>
          </a:p>
        </p:txBody>
      </p:sp>
      <p:pic>
        <p:nvPicPr>
          <p:cNvPr id="7" name="Image 17">
            <a:extLst>
              <a:ext uri="{FF2B5EF4-FFF2-40B4-BE49-F238E27FC236}">
                <a16:creationId xmlns:a16="http://schemas.microsoft.com/office/drawing/2014/main" id="{01DAF5B7-4D92-4A93-AE28-52DB05441F2F}"/>
              </a:ext>
            </a:extLst>
          </p:cNvPr>
          <p:cNvPicPr/>
          <p:nvPr/>
        </p:nvPicPr>
        <p:blipFill>
          <a:blip r:embed="rId4"/>
          <a:srcRect t="13998" b="19453"/>
          <a:stretch/>
        </p:blipFill>
        <p:spPr bwMode="auto">
          <a:xfrm>
            <a:off x="4399060" y="5489428"/>
            <a:ext cx="472804" cy="366065"/>
          </a:xfrm>
          <a:prstGeom prst="rect">
            <a:avLst/>
          </a:prstGeom>
          <a:ln>
            <a:noFill/>
          </a:ln>
        </p:spPr>
      </p:pic>
      <p:pic>
        <p:nvPicPr>
          <p:cNvPr id="8" name="Picture 2" descr="Résultat de recherche d'images pour &quot;logo ifremer&quot;">
            <a:extLst>
              <a:ext uri="{FF2B5EF4-FFF2-40B4-BE49-F238E27FC236}">
                <a16:creationId xmlns:a16="http://schemas.microsoft.com/office/drawing/2014/main" id="{34139094-C230-44F7-995A-11351A1AB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4928542" y="5576628"/>
            <a:ext cx="869623" cy="295809"/>
          </a:xfrm>
          <a:prstGeom prst="rect">
            <a:avLst/>
          </a:prstGeom>
          <a:noFill/>
        </p:spPr>
      </p:pic>
      <p:pic>
        <p:nvPicPr>
          <p:cNvPr id="9" name="Picture 11" descr="https://encrypted-tbn0.gstatic.com/images?q=tbn:ANd9GcTCL9idFdIWUSuAj6CxxSbCFKgchYxdvAKgRI6mmRpqslwvtTCKN1MmXsU">
            <a:extLst>
              <a:ext uri="{FF2B5EF4-FFF2-40B4-BE49-F238E27FC236}">
                <a16:creationId xmlns:a16="http://schemas.microsoft.com/office/drawing/2014/main" id="{D67E2577-C0AB-4789-A977-A9D06092E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3837658" y="5516548"/>
            <a:ext cx="470330" cy="383181"/>
          </a:xfrm>
          <a:prstGeom prst="rect">
            <a:avLst/>
          </a:prstGeom>
          <a:noFill/>
        </p:spPr>
      </p:pic>
      <p:pic>
        <p:nvPicPr>
          <p:cNvPr id="10" name="Picture 13" descr="Résultat de recherche d'images pour &quot;logo universités marines&quot;">
            <a:extLst>
              <a:ext uri="{FF2B5EF4-FFF2-40B4-BE49-F238E27FC236}">
                <a16:creationId xmlns:a16="http://schemas.microsoft.com/office/drawing/2014/main" id="{CD951697-0FEC-4247-976B-67CE0A1B2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7612316" y="5525514"/>
            <a:ext cx="627108" cy="400109"/>
          </a:xfrm>
          <a:prstGeom prst="rect">
            <a:avLst/>
          </a:prstGeom>
          <a:noFill/>
        </p:spPr>
      </p:pic>
      <p:pic>
        <p:nvPicPr>
          <p:cNvPr id="11" name="Picture 15" descr="Résultat de recherche d'images pour &quot;logo ird&quot;">
            <a:extLst>
              <a:ext uri="{FF2B5EF4-FFF2-40B4-BE49-F238E27FC236}">
                <a16:creationId xmlns:a16="http://schemas.microsoft.com/office/drawing/2014/main" id="{D8590E5F-EDC2-4789-B75E-9DB81570A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5836388" y="5584227"/>
            <a:ext cx="783885" cy="288211"/>
          </a:xfrm>
          <a:prstGeom prst="rect">
            <a:avLst/>
          </a:prstGeom>
          <a:noFill/>
        </p:spPr>
      </p:pic>
      <p:pic>
        <p:nvPicPr>
          <p:cNvPr id="12" name="Picture 17" descr="Résultat de recherche d'images pour &quot;logo shom&quot;">
            <a:extLst>
              <a:ext uri="{FF2B5EF4-FFF2-40B4-BE49-F238E27FC236}">
                <a16:creationId xmlns:a16="http://schemas.microsoft.com/office/drawing/2014/main" id="{67719D05-BDEF-46CD-B7EB-56A73FE97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tretch/>
        </p:blipFill>
        <p:spPr bwMode="auto">
          <a:xfrm>
            <a:off x="6817623" y="5517271"/>
            <a:ext cx="734160" cy="373659"/>
          </a:xfrm>
          <a:prstGeom prst="rect">
            <a:avLst/>
          </a:prstGeom>
          <a:noFill/>
        </p:spPr>
      </p:pic>
      <p:sp>
        <p:nvSpPr>
          <p:cNvPr id="13" name="Rectangle 24">
            <a:extLst>
              <a:ext uri="{FF2B5EF4-FFF2-40B4-BE49-F238E27FC236}">
                <a16:creationId xmlns:a16="http://schemas.microsoft.com/office/drawing/2014/main" id="{82E2B740-241E-47F4-9DE0-D82E2DA53362}"/>
              </a:ext>
            </a:extLst>
          </p:cNvPr>
          <p:cNvSpPr/>
          <p:nvPr/>
        </p:nvSpPr>
        <p:spPr bwMode="auto">
          <a:xfrm>
            <a:off x="7536160" y="5877272"/>
            <a:ext cx="8640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900" dirty="0">
                <a:solidFill>
                  <a:srgbClr val="23609F"/>
                </a:solidFill>
                <a:latin typeface="Open Sans"/>
                <a:ea typeface="Open Sans"/>
                <a:cs typeface="Open Sans"/>
              </a:rPr>
              <a:t>Univ. Marine</a:t>
            </a:r>
          </a:p>
        </p:txBody>
      </p:sp>
    </p:spTree>
    <p:extLst>
      <p:ext uri="{BB962C8B-B14F-4D97-AF65-F5344CB8AC3E}">
        <p14:creationId xmlns:p14="http://schemas.microsoft.com/office/powerpoint/2010/main" val="4030399027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17660" y="759843"/>
            <a:ext cx="10972800" cy="580925"/>
          </a:xfrm>
          <a:noFill/>
        </p:spPr>
        <p:txBody>
          <a:bodyPr/>
          <a:lstStyle/>
          <a:p>
            <a:r>
              <a:rPr lang="fr-FR" dirty="0"/>
              <a:t>Les éléments –clés 1 : domaine, objectifs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FE617CE-181F-44FB-B7F0-4DC964820A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12" b="4068"/>
          <a:stretch/>
        </p:blipFill>
        <p:spPr bwMode="auto">
          <a:xfrm>
            <a:off x="4799856" y="2781456"/>
            <a:ext cx="6945433" cy="338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D81A496C-F014-487C-8879-706BA1B0E846}"/>
              </a:ext>
            </a:extLst>
          </p:cNvPr>
          <p:cNvSpPr txBox="1">
            <a:spLocks/>
          </p:cNvSpPr>
          <p:nvPr/>
        </p:nvSpPr>
        <p:spPr>
          <a:xfrm>
            <a:off x="7608168" y="1196752"/>
            <a:ext cx="4104456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rgbClr val="EE7412"/>
                </a:solidFill>
                <a:latin typeface="Praxis Next Medium" panose="020F0604040203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1E1F4F"/>
                </a:solidFill>
                <a:latin typeface="Praxis Next" panose="020F0504040203020204" pitchFamily="34" charset="0"/>
                <a:ea typeface="+mn-ea"/>
                <a:cs typeface="+mn-cs"/>
              </a:defRPr>
            </a:lvl2pPr>
            <a:lvl3pPr marL="623888" indent="-2286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Century Gothic" panose="020B0502020202020204" pitchFamily="34" charset="0"/>
              <a:buChar char="●"/>
              <a:defRPr sz="1600" kern="1200">
                <a:solidFill>
                  <a:srgbClr val="1E1F4F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985838" indent="-2286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–"/>
              <a:defRPr sz="1400" kern="1200">
                <a:solidFill>
                  <a:srgbClr val="1E1F4F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525588" indent="-2286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»"/>
              <a:defRPr sz="1400" kern="1200">
                <a:solidFill>
                  <a:srgbClr val="1E1F4F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62" lvl="2" indent="0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Font typeface="Century Gothic" panose="020B0502020202020204" pitchFamily="34" charset="0"/>
              <a:buNone/>
              <a:defRPr/>
            </a:pPr>
            <a:r>
              <a:rPr lang="fr-FR" sz="1800" b="1" dirty="0"/>
              <a:t>Instance de pilotage du pôle: </a:t>
            </a:r>
          </a:p>
          <a:p>
            <a:pPr marL="93662" lvl="2" indent="0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Font typeface="Century Gothic" panose="020B0502020202020204" pitchFamily="34" charset="0"/>
              <a:buNone/>
              <a:defRPr/>
            </a:pPr>
            <a:r>
              <a:rPr lang="fr-FR" sz="1800" dirty="0"/>
              <a:t>Comité Directeur                    Conseil Scientifique                Bureau exécutif (ED + Resp. CDS)</a:t>
            </a:r>
          </a:p>
          <a:p>
            <a:pPr marL="93662" lvl="2" indent="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Font typeface="Century Gothic" panose="020B0502020202020204" pitchFamily="34" charset="0"/>
              <a:buNone/>
              <a:defRPr/>
            </a:pP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1344" y="1196752"/>
            <a:ext cx="5630416" cy="5472608"/>
          </a:xfrm>
        </p:spPr>
        <p:txBody>
          <a:bodyPr>
            <a:noAutofit/>
          </a:bodyPr>
          <a:lstStyle/>
          <a:p>
            <a:pPr marL="93662" lvl="2" indent="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None/>
              <a:defRPr/>
            </a:pPr>
            <a:r>
              <a:rPr lang="fr-FR" sz="1800" b="1" dirty="0"/>
              <a:t>Notre domaine d’expertise: L’Océan</a:t>
            </a:r>
          </a:p>
          <a:p>
            <a:pPr marL="436562" lvl="2" indent="-34290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FontTx/>
              <a:buChar char="-"/>
              <a:defRPr/>
            </a:pPr>
            <a:r>
              <a:rPr lang="fr-FR" sz="1800" dirty="0"/>
              <a:t>Physique &amp; Dynamique</a:t>
            </a:r>
          </a:p>
          <a:p>
            <a:pPr marL="436562" lvl="2" indent="-34290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FontTx/>
              <a:buChar char="-"/>
              <a:defRPr/>
            </a:pPr>
            <a:r>
              <a:rPr lang="fr-FR" sz="1800" dirty="0"/>
              <a:t>Chimie</a:t>
            </a:r>
          </a:p>
          <a:p>
            <a:pPr marL="436562" lvl="2" indent="-34290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FontTx/>
              <a:buChar char="-"/>
              <a:defRPr/>
            </a:pPr>
            <a:r>
              <a:rPr lang="fr-FR" sz="1800" dirty="0"/>
              <a:t>Géosciences marines</a:t>
            </a:r>
          </a:p>
          <a:p>
            <a:pPr marL="436562" lvl="2" indent="-34290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FontTx/>
              <a:buChar char="-"/>
              <a:defRPr/>
            </a:pPr>
            <a:r>
              <a:rPr lang="fr-FR" sz="1800" dirty="0"/>
              <a:t>Biogéochimie</a:t>
            </a:r>
          </a:p>
          <a:p>
            <a:pPr marL="436562" lvl="2" indent="-34290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FontTx/>
              <a:buChar char="-"/>
              <a:defRPr/>
            </a:pPr>
            <a:r>
              <a:rPr lang="fr-FR" sz="1800" dirty="0"/>
              <a:t>Biologie</a:t>
            </a:r>
          </a:p>
          <a:p>
            <a:pPr marL="436562" lvl="2" indent="-34290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FontTx/>
              <a:buChar char="-"/>
              <a:defRPr/>
            </a:pPr>
            <a:r>
              <a:rPr lang="fr-FR" sz="1800" dirty="0"/>
              <a:t>Météo marine</a:t>
            </a:r>
          </a:p>
          <a:p>
            <a:pPr marL="93662" lvl="2" indent="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None/>
              <a:defRPr/>
            </a:pPr>
            <a:r>
              <a:rPr lang="fr-FR" sz="1800" b="1" dirty="0"/>
              <a:t>Expertise Scientifique et Technique : </a:t>
            </a:r>
            <a:r>
              <a:rPr lang="fr-FR" sz="1800" dirty="0"/>
              <a:t>Consortiums d’Expertise Scientifique (CES) Ateliers Techniques (AT) </a:t>
            </a:r>
          </a:p>
          <a:p>
            <a:pPr marL="93662" lvl="2" indent="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None/>
              <a:defRPr/>
            </a:pPr>
            <a:endParaRPr lang="fr-FR" sz="20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7D57A89-E521-4822-83D6-0CB7D6D4BB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360" y="2028649"/>
            <a:ext cx="1710700" cy="58092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209941E-052A-4E6F-B6C5-F1EB229378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0056" y="1909768"/>
            <a:ext cx="7920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3963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Les éléments –clés 2 : réalisations/offre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328" y="1340768"/>
            <a:ext cx="4633619" cy="954726"/>
          </a:xfrm>
        </p:spPr>
        <p:txBody>
          <a:bodyPr>
            <a:noAutofit/>
          </a:bodyPr>
          <a:lstStyle/>
          <a:p>
            <a:pPr marL="93662" lvl="2" indent="0" algn="ctr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None/>
              <a:defRPr/>
            </a:pPr>
            <a:r>
              <a:rPr lang="fr-FR" sz="2000" dirty="0"/>
              <a:t>9 CDS : (traitement, qualification, </a:t>
            </a:r>
            <a:r>
              <a:rPr lang="fr-FR" sz="2000" dirty="0" err="1"/>
              <a:t>méta-données</a:t>
            </a:r>
            <a:r>
              <a:rPr lang="fr-FR" sz="2000" dirty="0"/>
              <a:t>, archivage, distribution via un portail unique)</a:t>
            </a:r>
          </a:p>
        </p:txBody>
      </p:sp>
      <p:grpSp>
        <p:nvGrpSpPr>
          <p:cNvPr id="4" name="Groupe 14">
            <a:extLst>
              <a:ext uri="{FF2B5EF4-FFF2-40B4-BE49-F238E27FC236}">
                <a16:creationId xmlns:a16="http://schemas.microsoft.com/office/drawing/2014/main" id="{CF794747-9D73-4AE0-8BA5-F76EEBCB9773}"/>
              </a:ext>
            </a:extLst>
          </p:cNvPr>
          <p:cNvGrpSpPr/>
          <p:nvPr/>
        </p:nvGrpSpPr>
        <p:grpSpPr bwMode="auto">
          <a:xfrm>
            <a:off x="263352" y="2564904"/>
            <a:ext cx="4371125" cy="3816424"/>
            <a:chOff x="77133" y="452420"/>
            <a:chExt cx="6324600" cy="5091834"/>
          </a:xfrm>
          <a:noFill/>
        </p:grpSpPr>
        <p:pic>
          <p:nvPicPr>
            <p:cNvPr id="5" name="Image 13">
              <a:extLst>
                <a:ext uri="{FF2B5EF4-FFF2-40B4-BE49-F238E27FC236}">
                  <a16:creationId xmlns:a16="http://schemas.microsoft.com/office/drawing/2014/main" id="{A937B78F-E718-42A0-992A-0CD376CE3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17248"/>
            <a:stretch/>
          </p:blipFill>
          <p:spPr bwMode="auto">
            <a:xfrm>
              <a:off x="77133" y="452420"/>
              <a:ext cx="6324600" cy="5091834"/>
            </a:xfrm>
            <a:prstGeom prst="rect">
              <a:avLst/>
            </a:prstGeom>
            <a:grpFill/>
          </p:spPr>
        </p:pic>
        <p:pic>
          <p:nvPicPr>
            <p:cNvPr id="6" name="Image 8">
              <a:extLst>
                <a:ext uri="{FF2B5EF4-FFF2-40B4-BE49-F238E27FC236}">
                  <a16:creationId xmlns:a16="http://schemas.microsoft.com/office/drawing/2014/main" id="{95457B1C-5D20-4EC2-BB18-A2E9656D5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5724520" y="4489806"/>
              <a:ext cx="268225" cy="588265"/>
            </a:xfrm>
            <a:prstGeom prst="rect">
              <a:avLst/>
            </a:prstGeom>
            <a:grpFill/>
          </p:spPr>
        </p:pic>
        <p:pic>
          <p:nvPicPr>
            <p:cNvPr id="7" name="Image 9">
              <a:extLst>
                <a:ext uri="{FF2B5EF4-FFF2-40B4-BE49-F238E27FC236}">
                  <a16:creationId xmlns:a16="http://schemas.microsoft.com/office/drawing/2014/main" id="{82A44948-471D-4394-BF81-FF52ECBAC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873778" y="3234320"/>
              <a:ext cx="685742" cy="266127"/>
            </a:xfrm>
            <a:prstGeom prst="rect">
              <a:avLst/>
            </a:prstGeom>
            <a:grpFill/>
          </p:spPr>
        </p:pic>
        <p:pic>
          <p:nvPicPr>
            <p:cNvPr id="8" name="Image 10">
              <a:extLst>
                <a:ext uri="{FF2B5EF4-FFF2-40B4-BE49-F238E27FC236}">
                  <a16:creationId xmlns:a16="http://schemas.microsoft.com/office/drawing/2014/main" id="{9319CFCC-A94B-47A8-9E47-143AC02E1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b="69932"/>
            <a:stretch/>
          </p:blipFill>
          <p:spPr bwMode="auto">
            <a:xfrm>
              <a:off x="285991" y="3925707"/>
              <a:ext cx="1175575" cy="411213"/>
            </a:xfrm>
            <a:prstGeom prst="rect">
              <a:avLst/>
            </a:prstGeom>
            <a:grpFill/>
          </p:spPr>
        </p:pic>
        <p:pic>
          <p:nvPicPr>
            <p:cNvPr id="9" name="Image 11">
              <a:extLst>
                <a:ext uri="{FF2B5EF4-FFF2-40B4-BE49-F238E27FC236}">
                  <a16:creationId xmlns:a16="http://schemas.microsoft.com/office/drawing/2014/main" id="{C4C399FD-B56E-4DF4-8EBA-37A28370F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559245" y="4596805"/>
              <a:ext cx="177174" cy="687563"/>
            </a:xfrm>
            <a:prstGeom prst="rect">
              <a:avLst/>
            </a:prstGeom>
            <a:grpFill/>
          </p:spPr>
        </p:pic>
        <p:pic>
          <p:nvPicPr>
            <p:cNvPr id="10" name="Image 12">
              <a:extLst>
                <a:ext uri="{FF2B5EF4-FFF2-40B4-BE49-F238E27FC236}">
                  <a16:creationId xmlns:a16="http://schemas.microsoft.com/office/drawing/2014/main" id="{22DC9FD0-1617-41D5-ACC7-45E92FEC2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/>
          </p:blipFill>
          <p:spPr bwMode="auto">
            <a:xfrm>
              <a:off x="5268765" y="3980167"/>
              <a:ext cx="927717" cy="216959"/>
            </a:xfrm>
            <a:prstGeom prst="rect">
              <a:avLst/>
            </a:prstGeom>
            <a:grpFill/>
          </p:spPr>
        </p:pic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BAD57BC8-A7F6-40E5-BD12-853A5389904F}"/>
              </a:ext>
            </a:extLst>
          </p:cNvPr>
          <p:cNvGrpSpPr/>
          <p:nvPr/>
        </p:nvGrpSpPr>
        <p:grpSpPr>
          <a:xfrm>
            <a:off x="4561364" y="1502798"/>
            <a:ext cx="7782413" cy="4590497"/>
            <a:chOff x="4561364" y="1502798"/>
            <a:chExt cx="7782413" cy="4590497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F0D518EC-914E-4F30-865D-C3DBEA992551}"/>
                </a:ext>
              </a:extLst>
            </p:cNvPr>
            <p:cNvGrpSpPr/>
            <p:nvPr/>
          </p:nvGrpSpPr>
          <p:grpSpPr>
            <a:xfrm>
              <a:off x="4561364" y="1502798"/>
              <a:ext cx="7782413" cy="4590497"/>
              <a:chOff x="-435486" y="1206177"/>
              <a:chExt cx="10386273" cy="4483661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05369F2-AF79-4E31-99BB-FBBF6AE770FE}"/>
                  </a:ext>
                </a:extLst>
              </p:cNvPr>
              <p:cNvSpPr/>
              <p:nvPr/>
            </p:nvSpPr>
            <p:spPr bwMode="auto">
              <a:xfrm>
                <a:off x="2756706" y="1733330"/>
                <a:ext cx="4524882" cy="3956508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13" name="Image 26">
                <a:extLst>
                  <a:ext uri="{FF2B5EF4-FFF2-40B4-BE49-F238E27FC236}">
                    <a16:creationId xmlns:a16="http://schemas.microsoft.com/office/drawing/2014/main" id="{34239912-3732-4CFA-804C-E34DA54430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/>
            </p:blipFill>
            <p:spPr bwMode="auto">
              <a:xfrm>
                <a:off x="7164464" y="1487722"/>
                <a:ext cx="2786323" cy="2780810"/>
              </a:xfrm>
              <a:prstGeom prst="rect">
                <a:avLst/>
              </a:prstGeom>
            </p:spPr>
          </p:pic>
          <p:pic>
            <p:nvPicPr>
              <p:cNvPr id="14" name="Image 23">
                <a:extLst>
                  <a:ext uri="{FF2B5EF4-FFF2-40B4-BE49-F238E27FC236}">
                    <a16:creationId xmlns:a16="http://schemas.microsoft.com/office/drawing/2014/main" id="{510062A3-F5EF-4F8B-B5ED-61FC20102C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/>
            </p:blipFill>
            <p:spPr bwMode="auto">
              <a:xfrm>
                <a:off x="-435486" y="1266874"/>
                <a:ext cx="1977011" cy="3578979"/>
              </a:xfrm>
              <a:prstGeom prst="rect">
                <a:avLst/>
              </a:prstGeom>
            </p:spPr>
          </p:pic>
          <p:sp>
            <p:nvSpPr>
              <p:cNvPr id="15" name="Rectangle à coins arrondis 1">
                <a:extLst>
                  <a:ext uri="{FF2B5EF4-FFF2-40B4-BE49-F238E27FC236}">
                    <a16:creationId xmlns:a16="http://schemas.microsoft.com/office/drawing/2014/main" id="{44A5734E-A217-43A5-A8E9-F47DC467C0DC}"/>
                  </a:ext>
                </a:extLst>
              </p:cNvPr>
              <p:cNvSpPr/>
              <p:nvPr/>
            </p:nvSpPr>
            <p:spPr bwMode="auto">
              <a:xfrm>
                <a:off x="2986638" y="1223174"/>
                <a:ext cx="2336256" cy="1257984"/>
              </a:xfrm>
              <a:prstGeom prst="roundRect">
                <a:avLst>
                  <a:gd name="adj" fmla="val 16667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 sz="1650"/>
              </a:p>
            </p:txBody>
          </p:sp>
          <p:sp>
            <p:nvSpPr>
              <p:cNvPr id="16" name="ZoneTexte 2">
                <a:extLst>
                  <a:ext uri="{FF2B5EF4-FFF2-40B4-BE49-F238E27FC236}">
                    <a16:creationId xmlns:a16="http://schemas.microsoft.com/office/drawing/2014/main" id="{E4FB75A7-1B99-46E3-B64E-CB0464C4FA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6725" y="1206177"/>
                <a:ext cx="2320099" cy="1119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GB" sz="1400" b="1" dirty="0">
                    <a:solidFill>
                      <a:srgbClr val="23609F"/>
                    </a:solidFill>
                  </a:rPr>
                  <a:t>Publication </a:t>
                </a:r>
                <a:r>
                  <a:rPr lang="en-GB" sz="1400" b="1" dirty="0" err="1">
                    <a:solidFill>
                      <a:srgbClr val="23609F"/>
                    </a:solidFill>
                  </a:rPr>
                  <a:t>Données</a:t>
                </a:r>
                <a:endParaRPr lang="en-GB" sz="1400" b="1" dirty="0">
                  <a:solidFill>
                    <a:srgbClr val="23609F"/>
                  </a:solidFill>
                </a:endParaRPr>
              </a:p>
              <a:p>
                <a:pPr marL="259204" indent="-259204">
                  <a:buFontTx/>
                  <a:buChar char="-"/>
                  <a:defRPr/>
                </a:pPr>
                <a:r>
                  <a:rPr lang="en-GB" sz="1200" dirty="0">
                    <a:solidFill>
                      <a:srgbClr val="23609F"/>
                    </a:solidFill>
                  </a:rPr>
                  <a:t>DOI </a:t>
                </a:r>
                <a:endParaRPr sz="1200" dirty="0">
                  <a:solidFill>
                    <a:srgbClr val="23609F"/>
                  </a:solidFill>
                </a:endParaRPr>
              </a:p>
              <a:p>
                <a:pPr marL="259204" indent="-259204">
                  <a:buFontTx/>
                  <a:buChar char="-"/>
                  <a:defRPr/>
                </a:pPr>
                <a:r>
                  <a:rPr lang="en-GB" sz="1200" dirty="0">
                    <a:solidFill>
                      <a:srgbClr val="23609F"/>
                    </a:solidFill>
                  </a:rPr>
                  <a:t>Archive long </a:t>
                </a:r>
                <a:r>
                  <a:rPr lang="en-GB" sz="1200" dirty="0" err="1">
                    <a:solidFill>
                      <a:srgbClr val="23609F"/>
                    </a:solidFill>
                  </a:rPr>
                  <a:t>terme</a:t>
                </a:r>
                <a:endParaRPr sz="1200" dirty="0">
                  <a:solidFill>
                    <a:srgbClr val="23609F"/>
                  </a:solidFill>
                </a:endParaRPr>
              </a:p>
              <a:p>
                <a:pPr marL="259204" indent="-259204">
                  <a:buFontTx/>
                  <a:buChar char="-"/>
                  <a:defRPr/>
                </a:pPr>
                <a:endParaRPr lang="en-GB" sz="1650" dirty="0"/>
              </a:p>
            </p:txBody>
          </p:sp>
          <p:sp>
            <p:nvSpPr>
              <p:cNvPr id="17" name="Flèche droite 4">
                <a:extLst>
                  <a:ext uri="{FF2B5EF4-FFF2-40B4-BE49-F238E27FC236}">
                    <a16:creationId xmlns:a16="http://schemas.microsoft.com/office/drawing/2014/main" id="{D992B031-29CF-4CD5-82C6-2C54F86FC545}"/>
                  </a:ext>
                </a:extLst>
              </p:cNvPr>
              <p:cNvSpPr/>
              <p:nvPr/>
            </p:nvSpPr>
            <p:spPr bwMode="auto">
              <a:xfrm>
                <a:off x="1904744" y="1896472"/>
                <a:ext cx="1077741" cy="204333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 sz="1650"/>
              </a:p>
            </p:txBody>
          </p:sp>
          <p:sp>
            <p:nvSpPr>
              <p:cNvPr id="18" name="ZoneTexte 15">
                <a:extLst>
                  <a:ext uri="{FF2B5EF4-FFF2-40B4-BE49-F238E27FC236}">
                    <a16:creationId xmlns:a16="http://schemas.microsoft.com/office/drawing/2014/main" id="{495484BD-B1B3-4C87-8523-6F9DACC8E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8838" y="1495956"/>
                <a:ext cx="1595777" cy="1555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GB" sz="1000" b="1" dirty="0">
                    <a:solidFill>
                      <a:schemeClr val="accent1"/>
                    </a:solidFill>
                  </a:rPr>
                  <a:t> </a:t>
                </a:r>
                <a:r>
                  <a:rPr lang="en-GB" sz="1100" b="1" dirty="0">
                    <a:solidFill>
                      <a:schemeClr val="accent1"/>
                    </a:solidFill>
                  </a:rPr>
                  <a:t>Observations “</a:t>
                </a:r>
                <a:r>
                  <a:rPr lang="en-GB" sz="1100" b="1" dirty="0" err="1">
                    <a:solidFill>
                      <a:schemeClr val="accent1"/>
                    </a:solidFill>
                  </a:rPr>
                  <a:t>individuelles</a:t>
                </a:r>
                <a:r>
                  <a:rPr lang="en-GB" sz="1100" b="1" dirty="0">
                    <a:solidFill>
                      <a:schemeClr val="accent1"/>
                    </a:solidFill>
                  </a:rPr>
                  <a:t>”</a:t>
                </a:r>
                <a:endParaRPr sz="1100" dirty="0"/>
              </a:p>
              <a:p>
                <a:pPr>
                  <a:defRPr/>
                </a:pPr>
                <a:endParaRPr lang="en-GB" sz="1100" b="1" dirty="0">
                  <a:solidFill>
                    <a:schemeClr val="accent1"/>
                  </a:solidFill>
                </a:endParaRPr>
              </a:p>
              <a:p>
                <a:pPr>
                  <a:defRPr/>
                </a:pPr>
                <a:endParaRPr lang="en-GB" sz="1100" b="1" dirty="0">
                  <a:solidFill>
                    <a:schemeClr val="accent1"/>
                  </a:solidFill>
                </a:endParaRPr>
              </a:p>
              <a:p>
                <a:pPr algn="ctr">
                  <a:defRPr/>
                </a:pPr>
                <a:r>
                  <a:rPr lang="en-GB" sz="1100" b="1" dirty="0" err="1">
                    <a:solidFill>
                      <a:schemeClr val="accent1"/>
                    </a:solidFill>
                  </a:rPr>
                  <a:t>Données</a:t>
                </a:r>
                <a:r>
                  <a:rPr lang="en-GB" sz="1100" b="1" dirty="0">
                    <a:solidFill>
                      <a:schemeClr val="accent1"/>
                    </a:solidFill>
                  </a:rPr>
                  <a:t> </a:t>
                </a:r>
                <a:r>
                  <a:rPr lang="en-GB" sz="1100" b="1" dirty="0" err="1">
                    <a:solidFill>
                      <a:schemeClr val="accent1"/>
                    </a:solidFill>
                  </a:rPr>
                  <a:t>associées</a:t>
                </a:r>
                <a:r>
                  <a:rPr lang="en-GB" sz="1100" b="1" dirty="0">
                    <a:solidFill>
                      <a:schemeClr val="accent1"/>
                    </a:solidFill>
                  </a:rPr>
                  <a:t> à </a:t>
                </a:r>
                <a:r>
                  <a:rPr lang="en-GB" sz="1100" b="1" dirty="0" err="1">
                    <a:solidFill>
                      <a:schemeClr val="accent1"/>
                    </a:solidFill>
                  </a:rPr>
                  <a:t>une</a:t>
                </a:r>
                <a:r>
                  <a:rPr lang="en-GB" sz="1100" b="1" dirty="0">
                    <a:solidFill>
                      <a:schemeClr val="accent1"/>
                    </a:solidFill>
                  </a:rPr>
                  <a:t> publication</a:t>
                </a:r>
                <a:endParaRPr lang="en-GB" sz="1100" dirty="0">
                  <a:solidFill>
                    <a:schemeClr val="accent1"/>
                  </a:solidFill>
                </a:endParaRPr>
              </a:p>
              <a:p>
                <a:pPr marL="259204" indent="-259204">
                  <a:buFontTx/>
                  <a:buChar char="-"/>
                  <a:defRPr/>
                </a:pPr>
                <a:endParaRPr lang="en-GB" sz="95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9" name="Flèche droite 16">
                <a:extLst>
                  <a:ext uri="{FF2B5EF4-FFF2-40B4-BE49-F238E27FC236}">
                    <a16:creationId xmlns:a16="http://schemas.microsoft.com/office/drawing/2014/main" id="{A8DD15BC-C6BD-487A-9B21-94D446E72696}"/>
                  </a:ext>
                </a:extLst>
              </p:cNvPr>
              <p:cNvSpPr/>
              <p:nvPr/>
            </p:nvSpPr>
            <p:spPr bwMode="auto">
              <a:xfrm>
                <a:off x="1691976" y="4450653"/>
                <a:ext cx="1255930" cy="35146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 sz="165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0" name="ZoneTexte 17">
                <a:extLst>
                  <a:ext uri="{FF2B5EF4-FFF2-40B4-BE49-F238E27FC236}">
                    <a16:creationId xmlns:a16="http://schemas.microsoft.com/office/drawing/2014/main" id="{04DFEFC6-76FA-43FF-9599-3F90A5833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8875" y="4114669"/>
                <a:ext cx="1651757" cy="894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fr-FR" sz="1100" b="1" dirty="0">
                    <a:solidFill>
                      <a:schemeClr val="accent1"/>
                    </a:solidFill>
                  </a:rPr>
                  <a:t>Observations « structurées »</a:t>
                </a:r>
                <a:endParaRPr sz="1100" dirty="0"/>
              </a:p>
              <a:p>
                <a:pPr>
                  <a:defRPr/>
                </a:pPr>
                <a:endParaRPr lang="en-GB" sz="1100" b="1" dirty="0">
                  <a:solidFill>
                    <a:schemeClr val="accent1"/>
                  </a:solidFill>
                </a:endParaRPr>
              </a:p>
              <a:p>
                <a:pPr>
                  <a:defRPr/>
                </a:pPr>
                <a:endParaRPr lang="en-GB" sz="1000" dirty="0">
                  <a:solidFill>
                    <a:schemeClr val="accent1"/>
                  </a:solidFill>
                </a:endParaRPr>
              </a:p>
              <a:p>
                <a:pPr marL="259204" indent="-259204">
                  <a:buFontTx/>
                  <a:buChar char="-"/>
                  <a:defRPr/>
                </a:pPr>
                <a:endParaRPr lang="en-GB" sz="105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1" name="Flèche droite 19">
                <a:extLst>
                  <a:ext uri="{FF2B5EF4-FFF2-40B4-BE49-F238E27FC236}">
                    <a16:creationId xmlns:a16="http://schemas.microsoft.com/office/drawing/2014/main" id="{A5A8F02B-D5F3-4720-80C9-D77327DE8634}"/>
                  </a:ext>
                </a:extLst>
              </p:cNvPr>
              <p:cNvSpPr/>
              <p:nvPr/>
            </p:nvSpPr>
            <p:spPr bwMode="auto">
              <a:xfrm rot="16199999" flipV="1">
                <a:off x="4325403" y="2982699"/>
                <a:ext cx="948634" cy="11592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 sz="1650"/>
              </a:p>
            </p:txBody>
          </p:sp>
          <p:sp>
            <p:nvSpPr>
              <p:cNvPr id="22" name="Flèche droite 20">
                <a:extLst>
                  <a:ext uri="{FF2B5EF4-FFF2-40B4-BE49-F238E27FC236}">
                    <a16:creationId xmlns:a16="http://schemas.microsoft.com/office/drawing/2014/main" id="{EEDC34EB-1704-4DA1-AFFF-64E03BF02E02}"/>
                  </a:ext>
                </a:extLst>
              </p:cNvPr>
              <p:cNvSpPr/>
              <p:nvPr/>
            </p:nvSpPr>
            <p:spPr bwMode="auto">
              <a:xfrm rot="5400000" flipV="1">
                <a:off x="3983177" y="2992465"/>
                <a:ext cx="948634" cy="115927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 sz="1650"/>
              </a:p>
            </p:txBody>
          </p:sp>
          <p:sp>
            <p:nvSpPr>
              <p:cNvPr id="23" name="ZoneTexte 21">
                <a:extLst>
                  <a:ext uri="{FF2B5EF4-FFF2-40B4-BE49-F238E27FC236}">
                    <a16:creationId xmlns:a16="http://schemas.microsoft.com/office/drawing/2014/main" id="{D9F908E0-96E3-4438-8D2E-88C9358DFF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7578" y="2587850"/>
                <a:ext cx="1699233" cy="992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fr-FR" sz="1200" b="1" dirty="0">
                    <a:solidFill>
                      <a:schemeClr val="accent1"/>
                    </a:solidFill>
                  </a:rPr>
                  <a:t>Ingestion</a:t>
                </a:r>
              </a:p>
              <a:p>
                <a:pPr>
                  <a:defRPr/>
                </a:pPr>
                <a:r>
                  <a:rPr lang="fr-FR" sz="1200" b="1" dirty="0">
                    <a:solidFill>
                      <a:schemeClr val="accent1"/>
                    </a:solidFill>
                  </a:rPr>
                  <a:t>Contrôle de la pertinence des données pour </a:t>
                </a:r>
                <a:r>
                  <a:rPr lang="fr-FR" sz="1200" b="1" dirty="0" err="1">
                    <a:solidFill>
                      <a:schemeClr val="accent1"/>
                    </a:solidFill>
                  </a:rPr>
                  <a:t>Odatis</a:t>
                </a:r>
                <a:endParaRPr sz="1200" dirty="0"/>
              </a:p>
            </p:txBody>
          </p:sp>
          <p:pic>
            <p:nvPicPr>
              <p:cNvPr id="24" name="Image 18">
                <a:extLst>
                  <a:ext uri="{FF2B5EF4-FFF2-40B4-BE49-F238E27FC236}">
                    <a16:creationId xmlns:a16="http://schemas.microsoft.com/office/drawing/2014/main" id="{09F8EDCD-0826-4B07-B061-94BE2FDD3A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/>
            </p:blipFill>
            <p:spPr bwMode="auto">
              <a:xfrm>
                <a:off x="3060998" y="2032568"/>
                <a:ext cx="858030" cy="266757"/>
              </a:xfrm>
              <a:prstGeom prst="rect">
                <a:avLst/>
              </a:prstGeom>
            </p:spPr>
          </p:pic>
          <p:sp>
            <p:nvSpPr>
              <p:cNvPr id="25" name="ZoneTexte 32">
                <a:extLst>
                  <a:ext uri="{FF2B5EF4-FFF2-40B4-BE49-F238E27FC236}">
                    <a16:creationId xmlns:a16="http://schemas.microsoft.com/office/drawing/2014/main" id="{18FB7590-359D-4A52-867D-31DE6CCE7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4205" y="1733010"/>
                <a:ext cx="1911754" cy="338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GB" sz="1650" b="1" dirty="0" err="1">
                    <a:solidFill>
                      <a:schemeClr val="bg1"/>
                    </a:solidFill>
                  </a:rPr>
                  <a:t>Utilisateurs</a:t>
                </a:r>
                <a:endParaRPr lang="en-GB" sz="16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Rectangle à coins arrondis 5">
                <a:extLst>
                  <a:ext uri="{FF2B5EF4-FFF2-40B4-BE49-F238E27FC236}">
                    <a16:creationId xmlns:a16="http://schemas.microsoft.com/office/drawing/2014/main" id="{F73F6FB1-913B-4184-BC04-A97B52813442}"/>
                  </a:ext>
                </a:extLst>
              </p:cNvPr>
              <p:cNvSpPr/>
              <p:nvPr/>
            </p:nvSpPr>
            <p:spPr bwMode="auto">
              <a:xfrm>
                <a:off x="2960352" y="3621674"/>
                <a:ext cx="2535288" cy="1364844"/>
              </a:xfrm>
              <a:prstGeom prst="roundRect">
                <a:avLst>
                  <a:gd name="adj" fmla="val 16667"/>
                </a:avLst>
              </a:prstGeom>
              <a:solidFill>
                <a:srgbClr val="A9DA74"/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 sz="1650"/>
              </a:p>
            </p:txBody>
          </p:sp>
          <p:sp>
            <p:nvSpPr>
              <p:cNvPr id="27" name="ZoneTexte 9">
                <a:extLst>
                  <a:ext uri="{FF2B5EF4-FFF2-40B4-BE49-F238E27FC236}">
                    <a16:creationId xmlns:a16="http://schemas.microsoft.com/office/drawing/2014/main" id="{FAF04C33-B80B-4495-8490-B5512EC0FF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0223" y="3813558"/>
                <a:ext cx="2224358" cy="961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fr-FR" sz="1250" b="1" dirty="0">
                    <a:solidFill>
                      <a:srgbClr val="23609F"/>
                    </a:solidFill>
                  </a:rPr>
                  <a:t>Centres de données et services</a:t>
                </a:r>
                <a:endParaRPr dirty="0">
                  <a:solidFill>
                    <a:srgbClr val="23609F"/>
                  </a:solidFill>
                </a:endParaRPr>
              </a:p>
              <a:p>
                <a:pPr marL="259204" indent="-259204">
                  <a:buFontTx/>
                  <a:buChar char="-"/>
                  <a:defRPr/>
                </a:pPr>
                <a:r>
                  <a:rPr lang="en-GB" sz="1100" dirty="0">
                    <a:solidFill>
                      <a:srgbClr val="23609F"/>
                    </a:solidFill>
                  </a:rPr>
                  <a:t>Curation</a:t>
                </a:r>
                <a:endParaRPr dirty="0">
                  <a:solidFill>
                    <a:srgbClr val="23609F"/>
                  </a:solidFill>
                </a:endParaRPr>
              </a:p>
              <a:p>
                <a:pPr marL="259204" indent="-259204">
                  <a:buFontTx/>
                  <a:buChar char="-"/>
                  <a:defRPr/>
                </a:pPr>
                <a:r>
                  <a:rPr lang="fr-FR" sz="1100" dirty="0">
                    <a:solidFill>
                      <a:srgbClr val="23609F"/>
                    </a:solidFill>
                  </a:rPr>
                  <a:t>Traitement</a:t>
                </a:r>
                <a:endParaRPr dirty="0">
                  <a:solidFill>
                    <a:srgbClr val="23609F"/>
                  </a:solidFill>
                </a:endParaRPr>
              </a:p>
              <a:p>
                <a:pPr marL="259204" indent="-259204">
                  <a:buFontTx/>
                  <a:buChar char="-"/>
                  <a:defRPr/>
                </a:pPr>
                <a:r>
                  <a:rPr lang="en-GB" sz="1100" dirty="0">
                    <a:solidFill>
                      <a:srgbClr val="23609F"/>
                    </a:solidFill>
                  </a:rPr>
                  <a:t>Distribution</a:t>
                </a:r>
              </a:p>
            </p:txBody>
          </p:sp>
          <p:sp>
            <p:nvSpPr>
              <p:cNvPr id="28" name="ZoneTexte 43">
                <a:extLst>
                  <a:ext uri="{FF2B5EF4-FFF2-40B4-BE49-F238E27FC236}">
                    <a16:creationId xmlns:a16="http://schemas.microsoft.com/office/drawing/2014/main" id="{29D32C95-BFEC-4017-9F8A-74A9A4721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8687" y="1454478"/>
                <a:ext cx="1605147" cy="586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GB" sz="1650" b="1" dirty="0" err="1">
                    <a:solidFill>
                      <a:schemeClr val="bg1"/>
                    </a:solidFill>
                  </a:rPr>
                  <a:t>Produteurs</a:t>
                </a:r>
                <a:r>
                  <a:rPr lang="en-GB" sz="1650" b="1" dirty="0">
                    <a:solidFill>
                      <a:schemeClr val="bg1"/>
                    </a:solidFill>
                  </a:rPr>
                  <a:t> de </a:t>
                </a:r>
                <a:r>
                  <a:rPr lang="en-GB" sz="1650" b="1" dirty="0" err="1">
                    <a:solidFill>
                      <a:schemeClr val="bg1"/>
                    </a:solidFill>
                  </a:rPr>
                  <a:t>données</a:t>
                </a:r>
                <a:endParaRPr lang="en-GB" sz="16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Rectangle à coins arrondis 44">
                <a:extLst>
                  <a:ext uri="{FF2B5EF4-FFF2-40B4-BE49-F238E27FC236}">
                    <a16:creationId xmlns:a16="http://schemas.microsoft.com/office/drawing/2014/main" id="{176D88EA-C3AD-4D05-9BF2-C34F94C96C6A}"/>
                  </a:ext>
                </a:extLst>
              </p:cNvPr>
              <p:cNvSpPr/>
              <p:nvPr/>
            </p:nvSpPr>
            <p:spPr bwMode="auto">
              <a:xfrm>
                <a:off x="5472058" y="1258914"/>
                <a:ext cx="1673683" cy="1885633"/>
              </a:xfrm>
              <a:prstGeom prst="roundRect">
                <a:avLst>
                  <a:gd name="adj" fmla="val 16667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defRPr/>
                </a:pPr>
                <a:endParaRPr lang="en-GB" sz="125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0" name="Rectangle à coins arrondis 45">
                <a:extLst>
                  <a:ext uri="{FF2B5EF4-FFF2-40B4-BE49-F238E27FC236}">
                    <a16:creationId xmlns:a16="http://schemas.microsoft.com/office/drawing/2014/main" id="{0817C4D7-A5B3-4854-B4B8-FCF938678834}"/>
                  </a:ext>
                </a:extLst>
              </p:cNvPr>
              <p:cNvSpPr/>
              <p:nvPr/>
            </p:nvSpPr>
            <p:spPr bwMode="auto">
              <a:xfrm>
                <a:off x="5552738" y="1980423"/>
                <a:ext cx="1467861" cy="914610"/>
              </a:xfrm>
              <a:prstGeom prst="roundRect">
                <a:avLst>
                  <a:gd name="adj" fmla="val 16667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GB" sz="1200" dirty="0" err="1">
                    <a:solidFill>
                      <a:srgbClr val="23609F"/>
                    </a:solidFill>
                  </a:rPr>
                  <a:t>Découverte</a:t>
                </a:r>
                <a:r>
                  <a:rPr lang="en-GB" sz="1200" dirty="0">
                    <a:solidFill>
                      <a:srgbClr val="23609F"/>
                    </a:solidFill>
                  </a:rPr>
                  <a:t> &amp; </a:t>
                </a:r>
                <a:r>
                  <a:rPr lang="en-GB" sz="1200" dirty="0" err="1">
                    <a:solidFill>
                      <a:srgbClr val="23609F"/>
                    </a:solidFill>
                  </a:rPr>
                  <a:t>accès</a:t>
                </a:r>
                <a:br>
                  <a:rPr lang="en-GB" sz="1200" dirty="0">
                    <a:solidFill>
                      <a:srgbClr val="23609F"/>
                    </a:solidFill>
                  </a:rPr>
                </a:br>
                <a:r>
                  <a:rPr lang="en-GB" sz="1200" dirty="0">
                    <a:solidFill>
                      <a:srgbClr val="23609F"/>
                    </a:solidFill>
                  </a:rPr>
                  <a:t>aux</a:t>
                </a:r>
                <a:br>
                  <a:rPr lang="en-GB" sz="1200" dirty="0">
                    <a:solidFill>
                      <a:srgbClr val="23609F"/>
                    </a:solidFill>
                  </a:rPr>
                </a:br>
                <a:r>
                  <a:rPr lang="en-GB" sz="1200" dirty="0" err="1">
                    <a:solidFill>
                      <a:srgbClr val="23609F"/>
                    </a:solidFill>
                  </a:rPr>
                  <a:t>Données</a:t>
                </a:r>
                <a:r>
                  <a:rPr lang="en-GB" sz="1200" dirty="0">
                    <a:solidFill>
                      <a:srgbClr val="23609F"/>
                    </a:solidFill>
                  </a:rPr>
                  <a:t> &amp; services</a:t>
                </a:r>
              </a:p>
            </p:txBody>
          </p:sp>
          <p:sp>
            <p:nvSpPr>
              <p:cNvPr id="33" name="Flèche à trois pointes 50">
                <a:extLst>
                  <a:ext uri="{FF2B5EF4-FFF2-40B4-BE49-F238E27FC236}">
                    <a16:creationId xmlns:a16="http://schemas.microsoft.com/office/drawing/2014/main" id="{5328288B-DEA4-485B-ABB9-51BAC952BF89}"/>
                  </a:ext>
                </a:extLst>
              </p:cNvPr>
              <p:cNvSpPr/>
              <p:nvPr/>
            </p:nvSpPr>
            <p:spPr bwMode="auto">
              <a:xfrm rot="16199999">
                <a:off x="5331396" y="3432544"/>
                <a:ext cx="1459330" cy="998616"/>
              </a:xfrm>
              <a:prstGeom prst="leftRightUpArrow">
                <a:avLst>
                  <a:gd name="adj1" fmla="val 11789"/>
                  <a:gd name="adj2" fmla="val 12033"/>
                  <a:gd name="adj3" fmla="val 19106"/>
                </a:avLst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 sz="1650"/>
              </a:p>
            </p:txBody>
          </p:sp>
          <p:sp>
            <p:nvSpPr>
              <p:cNvPr id="34" name="ZoneTexte 51">
                <a:extLst>
                  <a:ext uri="{FF2B5EF4-FFF2-40B4-BE49-F238E27FC236}">
                    <a16:creationId xmlns:a16="http://schemas.microsoft.com/office/drawing/2014/main" id="{0DBD8C7F-69A7-4184-A8C7-BE9BD4E6BC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2099" y="1286421"/>
                <a:ext cx="1310654" cy="886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GB" sz="1400" b="1" dirty="0" err="1">
                    <a:solidFill>
                      <a:srgbClr val="23609F"/>
                    </a:solidFill>
                  </a:rPr>
                  <a:t>Portail</a:t>
                </a:r>
                <a:r>
                  <a:rPr lang="en-GB" sz="1400" b="1" dirty="0">
                    <a:solidFill>
                      <a:srgbClr val="23609F"/>
                    </a:solidFill>
                  </a:rPr>
                  <a:t> Web</a:t>
                </a:r>
              </a:p>
              <a:p>
                <a:pPr algn="ctr">
                  <a:defRPr/>
                </a:pPr>
                <a:r>
                  <a:rPr lang="en-GB" sz="1400" b="1" dirty="0">
                    <a:solidFill>
                      <a:srgbClr val="23609F"/>
                    </a:solidFill>
                  </a:rPr>
                  <a:t>ODATIS</a:t>
                </a:r>
              </a:p>
              <a:p>
                <a:pPr marL="259204" indent="-259204">
                  <a:buFontTx/>
                  <a:buChar char="-"/>
                  <a:defRPr/>
                </a:pPr>
                <a:endParaRPr lang="en-GB" sz="11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5" name="Rectangle à coins arrondis 52">
                <a:extLst>
                  <a:ext uri="{FF2B5EF4-FFF2-40B4-BE49-F238E27FC236}">
                    <a16:creationId xmlns:a16="http://schemas.microsoft.com/office/drawing/2014/main" id="{C2D7724B-D702-41BE-8B12-45A16BDBA510}"/>
                  </a:ext>
                </a:extLst>
              </p:cNvPr>
              <p:cNvSpPr/>
              <p:nvPr/>
            </p:nvSpPr>
            <p:spPr bwMode="auto">
              <a:xfrm>
                <a:off x="5601877" y="4626386"/>
                <a:ext cx="1543864" cy="989549"/>
              </a:xfrm>
              <a:prstGeom prst="roundRect">
                <a:avLst>
                  <a:gd name="adj" fmla="val 16667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defRPr/>
                </a:pPr>
                <a:endParaRPr lang="en-GB" sz="1200" b="1" dirty="0">
                  <a:solidFill>
                    <a:srgbClr val="23609F"/>
                  </a:solidFill>
                </a:endParaRPr>
              </a:p>
            </p:txBody>
          </p:sp>
          <p:sp>
            <p:nvSpPr>
              <p:cNvPr id="37" name="ZoneTexte 55">
                <a:extLst>
                  <a:ext uri="{FF2B5EF4-FFF2-40B4-BE49-F238E27FC236}">
                    <a16:creationId xmlns:a16="http://schemas.microsoft.com/office/drawing/2014/main" id="{EB3F70C8-7269-46B5-8523-84EE819528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3572" y="4162525"/>
                <a:ext cx="2010351" cy="894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q"/>
                  <a:defRPr/>
                </a:pPr>
                <a:r>
                  <a:rPr lang="fr-FR" sz="1200" b="1" dirty="0">
                    <a:solidFill>
                      <a:schemeClr val="accent1"/>
                    </a:solidFill>
                  </a:rPr>
                  <a:t>Découverte</a:t>
                </a:r>
              </a:p>
              <a:p>
                <a:pPr marL="171450" indent="-171450">
                  <a:buFont typeface="Wingdings" panose="05000000000000000000" pitchFamily="2" charset="2"/>
                  <a:buChar char="q"/>
                  <a:defRPr/>
                </a:pPr>
                <a:r>
                  <a:rPr lang="fr-FR" sz="1200" b="1" dirty="0">
                    <a:solidFill>
                      <a:schemeClr val="accent1"/>
                    </a:solidFill>
                  </a:rPr>
                  <a:t>téléchargement</a:t>
                </a:r>
                <a:endParaRPr sz="1200" dirty="0"/>
              </a:p>
              <a:p>
                <a:pPr marL="171450" indent="-171450">
                  <a:buFont typeface="Wingdings" panose="05000000000000000000" pitchFamily="2" charset="2"/>
                  <a:buChar char="q"/>
                  <a:defRPr/>
                </a:pPr>
                <a:r>
                  <a:rPr lang="en-GB" sz="1200" b="1" dirty="0">
                    <a:solidFill>
                      <a:schemeClr val="accent1"/>
                    </a:solidFill>
                  </a:rPr>
                  <a:t>Visualisation</a:t>
                </a:r>
                <a:endParaRPr sz="1200" dirty="0"/>
              </a:p>
              <a:p>
                <a:pPr>
                  <a:defRPr/>
                </a:pPr>
                <a:endParaRPr lang="en-GB" sz="800" dirty="0">
                  <a:solidFill>
                    <a:schemeClr val="accent1"/>
                  </a:solidFill>
                </a:endParaRPr>
              </a:p>
              <a:p>
                <a:pPr marL="259204" indent="-259204">
                  <a:buFontTx/>
                  <a:buChar char="-"/>
                  <a:defRPr/>
                </a:pPr>
                <a:endParaRPr lang="en-GB" sz="950" dirty="0">
                  <a:solidFill>
                    <a:schemeClr val="accent1"/>
                  </a:solidFill>
                </a:endParaRPr>
              </a:p>
            </p:txBody>
          </p:sp>
          <p:pic>
            <p:nvPicPr>
              <p:cNvPr id="38" name="Image 31">
                <a:extLst>
                  <a:ext uri="{FF2B5EF4-FFF2-40B4-BE49-F238E27FC236}">
                    <a16:creationId xmlns:a16="http://schemas.microsoft.com/office/drawing/2014/main" id="{1D3936CD-CDF0-4992-AE44-32032B5938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/>
            </p:blipFill>
            <p:spPr bwMode="auto">
              <a:xfrm>
                <a:off x="5869848" y="5267846"/>
                <a:ext cx="438627" cy="325538"/>
              </a:xfrm>
              <a:prstGeom prst="rect">
                <a:avLst/>
              </a:prstGeom>
            </p:spPr>
          </p:pic>
          <p:sp>
            <p:nvSpPr>
              <p:cNvPr id="39" name="ZoneTexte 33">
                <a:extLst>
                  <a:ext uri="{FF2B5EF4-FFF2-40B4-BE49-F238E27FC236}">
                    <a16:creationId xmlns:a16="http://schemas.microsoft.com/office/drawing/2014/main" id="{3EC747A5-9616-472C-BD68-D67C90CB7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8475" y="5267846"/>
                <a:ext cx="1045296" cy="270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fr-FR" sz="1200" b="1" dirty="0"/>
                  <a:t>Sextant</a:t>
                </a:r>
                <a:endParaRPr lang="en-US" sz="1200" b="1" dirty="0"/>
              </a:p>
            </p:txBody>
          </p:sp>
          <p:sp>
            <p:nvSpPr>
              <p:cNvPr id="40" name="Flèche droite 42">
                <a:extLst>
                  <a:ext uri="{FF2B5EF4-FFF2-40B4-BE49-F238E27FC236}">
                    <a16:creationId xmlns:a16="http://schemas.microsoft.com/office/drawing/2014/main" id="{C015AA96-F3FE-4614-B308-E55334EBD57B}"/>
                  </a:ext>
                </a:extLst>
              </p:cNvPr>
              <p:cNvSpPr/>
              <p:nvPr/>
            </p:nvSpPr>
            <p:spPr bwMode="auto">
              <a:xfrm>
                <a:off x="7164463" y="2124200"/>
                <a:ext cx="716731" cy="691118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 sz="1650"/>
              </a:p>
            </p:txBody>
          </p:sp>
        </p:grp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470AFEAC-433A-47D3-BC86-B5775AE18451}"/>
                </a:ext>
              </a:extLst>
            </p:cNvPr>
            <p:cNvSpPr txBox="1"/>
            <p:nvPr/>
          </p:nvSpPr>
          <p:spPr>
            <a:xfrm>
              <a:off x="9190346" y="4994592"/>
              <a:ext cx="1082118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3609F"/>
                  </a:solidFill>
                  <a:effectLst/>
                  <a:uLnTx/>
                  <a:uFillTx/>
                  <a:latin typeface="Praxis Next"/>
                  <a:ea typeface="+mn-ea"/>
                  <a:cs typeface="+mn-cs"/>
                </a:rPr>
                <a:t>Catalogue collections  données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3609F"/>
                </a:solidFill>
                <a:effectLst/>
                <a:uLnTx/>
                <a:uFillTx/>
                <a:latin typeface="Praxis Next"/>
                <a:ea typeface="+mn-ea"/>
                <a:cs typeface="+mn-cs"/>
              </a:endParaRPr>
            </a:p>
          </p:txBody>
        </p:sp>
      </p:grpSp>
      <p:pic>
        <p:nvPicPr>
          <p:cNvPr id="1026" name="Picture 2" descr="Home">
            <a:extLst>
              <a:ext uri="{FF2B5EF4-FFF2-40B4-BE49-F238E27FC236}">
                <a16:creationId xmlns:a16="http://schemas.microsoft.com/office/drawing/2014/main" id="{1F8B4B3A-984C-47F2-8FDB-FB2FCE30F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953" y="2276872"/>
            <a:ext cx="613351" cy="47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Flèche droite 20">
            <a:extLst>
              <a:ext uri="{FF2B5EF4-FFF2-40B4-BE49-F238E27FC236}">
                <a16:creationId xmlns:a16="http://schemas.microsoft.com/office/drawing/2014/main" id="{2B75F8F2-580B-40EC-8F81-700A6C42035C}"/>
              </a:ext>
            </a:extLst>
          </p:cNvPr>
          <p:cNvSpPr/>
          <p:nvPr/>
        </p:nvSpPr>
        <p:spPr bwMode="auto">
          <a:xfrm flipV="1">
            <a:off x="7831135" y="2420888"/>
            <a:ext cx="396529" cy="16687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sz="1650"/>
          </a:p>
        </p:txBody>
      </p:sp>
    </p:spTree>
    <p:extLst>
      <p:ext uri="{BB962C8B-B14F-4D97-AF65-F5344CB8AC3E}">
        <p14:creationId xmlns:p14="http://schemas.microsoft.com/office/powerpoint/2010/main" val="331728880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Zoom sur 1 produit/ 1 donnée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9336" y="1268760"/>
            <a:ext cx="11953328" cy="580925"/>
          </a:xfrm>
        </p:spPr>
        <p:txBody>
          <a:bodyPr>
            <a:noAutofit/>
          </a:bodyPr>
          <a:lstStyle/>
          <a:p>
            <a:pPr marL="93662" lvl="2" indent="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None/>
              <a:defRPr/>
            </a:pPr>
            <a:r>
              <a:rPr lang="fr-FR" sz="2000" dirty="0"/>
              <a:t>https://www.odatis-ocean.fr/donnees-et-services/acces-aux-donnees/catalogue-complet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CF83F70A-D0B1-4E1A-AD2E-063A6E602F61}"/>
              </a:ext>
            </a:extLst>
          </p:cNvPr>
          <p:cNvSpPr txBox="1">
            <a:spLocks/>
          </p:cNvSpPr>
          <p:nvPr/>
        </p:nvSpPr>
        <p:spPr>
          <a:xfrm>
            <a:off x="85027" y="5805264"/>
            <a:ext cx="4642821" cy="11467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rgbClr val="EE7412"/>
                </a:solidFill>
                <a:latin typeface="Praxis Next Medium" panose="020F0604040203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1E1F4F"/>
                </a:solidFill>
                <a:latin typeface="Praxis Next" panose="020F0504040203020204" pitchFamily="34" charset="0"/>
                <a:ea typeface="+mn-ea"/>
                <a:cs typeface="+mn-cs"/>
              </a:defRPr>
            </a:lvl2pPr>
            <a:lvl3pPr marL="623888" indent="-2286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Century Gothic" panose="020B0502020202020204" pitchFamily="34" charset="0"/>
              <a:buChar char="●"/>
              <a:defRPr sz="1600" kern="1200">
                <a:solidFill>
                  <a:srgbClr val="1E1F4F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985838" indent="-2286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–"/>
              <a:defRPr sz="1400" kern="1200">
                <a:solidFill>
                  <a:srgbClr val="1E1F4F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525588" indent="-2286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»"/>
              <a:defRPr sz="1400" kern="1200">
                <a:solidFill>
                  <a:srgbClr val="1E1F4F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62" lvl="2" indent="0" algn="ctr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Font typeface="Century Gothic" panose="020B0502020202020204" pitchFamily="34" charset="0"/>
              <a:buNone/>
              <a:defRPr/>
            </a:pPr>
            <a:r>
              <a:rPr lang="fr-FR" sz="1400" dirty="0"/>
              <a:t>Actuellement 136 fiches de produits – consultable par facettes (CDS – disciplines/variables – type de jeux de données )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DADC5357-EFEA-4AF4-AD02-D4F560F268E4}"/>
              </a:ext>
            </a:extLst>
          </p:cNvPr>
          <p:cNvGrpSpPr/>
          <p:nvPr/>
        </p:nvGrpSpPr>
        <p:grpSpPr>
          <a:xfrm>
            <a:off x="5879976" y="1772815"/>
            <a:ext cx="5472608" cy="3386405"/>
            <a:chOff x="5837283" y="2401348"/>
            <a:chExt cx="6019357" cy="3691948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A10A331B-20D0-4114-9D78-EFA990326FF1}"/>
                </a:ext>
              </a:extLst>
            </p:cNvPr>
            <p:cNvSpPr/>
            <p:nvPr/>
          </p:nvSpPr>
          <p:spPr>
            <a:xfrm>
              <a:off x="5837283" y="2401348"/>
              <a:ext cx="6006483" cy="3691948"/>
            </a:xfrm>
            <a:prstGeom prst="roundRect">
              <a:avLst>
                <a:gd name="adj" fmla="val 6316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9D0C8D-3E37-4F76-BF90-D397AC379745}"/>
                </a:ext>
              </a:extLst>
            </p:cNvPr>
            <p:cNvSpPr txBox="1"/>
            <p:nvPr/>
          </p:nvSpPr>
          <p:spPr>
            <a:xfrm>
              <a:off x="5850157" y="2420888"/>
              <a:ext cx="60064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hlinkClick r:id="rId3"/>
                </a:rPr>
                <a:t>SNO DYNALIT – Service National d’Observation de la Dynamique du littoral et du trait de côte</a:t>
              </a:r>
              <a:endParaRPr lang="fr-FR" dirty="0"/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53AA0211-A2F5-433A-9C7F-9C4561E5F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8035" y="3086759"/>
              <a:ext cx="5652447" cy="2934530"/>
            </a:xfrm>
            <a:prstGeom prst="rect">
              <a:avLst/>
            </a:prstGeom>
          </p:spPr>
        </p:pic>
      </p:grp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9CE8305D-5E1D-4946-A0F1-61DA87CC4672}"/>
              </a:ext>
            </a:extLst>
          </p:cNvPr>
          <p:cNvSpPr txBox="1">
            <a:spLocks/>
          </p:cNvSpPr>
          <p:nvPr/>
        </p:nvSpPr>
        <p:spPr>
          <a:xfrm>
            <a:off x="5591944" y="5162581"/>
            <a:ext cx="6299005" cy="8587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rgbClr val="EE7412"/>
                </a:solidFill>
                <a:latin typeface="Praxis Next Medium" panose="020F0604040203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1E1F4F"/>
                </a:solidFill>
                <a:latin typeface="Praxis Next" panose="020F0504040203020204" pitchFamily="34" charset="0"/>
                <a:ea typeface="+mn-ea"/>
                <a:cs typeface="+mn-cs"/>
              </a:defRPr>
            </a:lvl2pPr>
            <a:lvl3pPr marL="623888" indent="-2286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Century Gothic" panose="020B0502020202020204" pitchFamily="34" charset="0"/>
              <a:buChar char="●"/>
              <a:defRPr sz="1600" kern="1200">
                <a:solidFill>
                  <a:srgbClr val="1E1F4F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985838" indent="-2286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–"/>
              <a:defRPr sz="1400" kern="1200">
                <a:solidFill>
                  <a:srgbClr val="1E1F4F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525588" indent="-2286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»"/>
              <a:defRPr sz="1400" kern="1200">
                <a:solidFill>
                  <a:srgbClr val="1E1F4F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62" lvl="2" indent="0" algn="ctr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None/>
              <a:defRPr/>
            </a:pPr>
            <a:r>
              <a:rPr lang="fr-FR" sz="1400" b="1" dirty="0"/>
              <a:t>Paramètres observés sur les sites ateliers: morphologie (Trait de côte, topographie, bathymétrie), flux sédimentaires, turbidité, forçages marins (niveau et états de mer) – 35 sites ateliers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73658FD-2228-4CA4-8C0A-52AD860D92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5480" y="3700076"/>
            <a:ext cx="1366253" cy="1397734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E3E2AE44-C087-4AFC-8FA2-40827DE64945}"/>
              </a:ext>
            </a:extLst>
          </p:cNvPr>
          <p:cNvGrpSpPr/>
          <p:nvPr/>
        </p:nvGrpSpPr>
        <p:grpSpPr>
          <a:xfrm>
            <a:off x="119336" y="1790738"/>
            <a:ext cx="5472608" cy="3874519"/>
            <a:chOff x="119336" y="1790738"/>
            <a:chExt cx="5472608" cy="3874519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84E7FD1D-002B-4A94-8C5D-64CBE4013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9336" y="1790738"/>
              <a:ext cx="5472608" cy="3874519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EB85F617-96C6-465D-A7DE-A79431F85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0232" y="4790774"/>
              <a:ext cx="368446" cy="3684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976156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uiExpand="1" build="p"/>
      <p:bldP spid="1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Zoom sur 1 produit/ 1 donnée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40016" y="1413304"/>
            <a:ext cx="5688632" cy="4319952"/>
          </a:xfrm>
        </p:spPr>
        <p:txBody>
          <a:bodyPr>
            <a:noAutofit/>
          </a:bodyPr>
          <a:lstStyle/>
          <a:p>
            <a:pPr marL="93662" lvl="2" indent="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None/>
              <a:defRPr/>
            </a:pPr>
            <a:r>
              <a:rPr lang="fr-FR" sz="2000" dirty="0"/>
              <a:t>Produit disponible en cours de mise à disposition sur le site ODATIS</a:t>
            </a:r>
          </a:p>
          <a:p>
            <a:pPr marL="93662" lvl="2" indent="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None/>
              <a:defRPr/>
            </a:pPr>
            <a:r>
              <a:rPr lang="fr-FR" sz="2000" dirty="0"/>
              <a:t>Bathymétrie LASER et LIDAR:</a:t>
            </a:r>
          </a:p>
          <a:p>
            <a:pPr marL="436562" lvl="2" indent="-34290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defRPr/>
            </a:pPr>
            <a:r>
              <a:rPr lang="fr-FR" sz="2000" dirty="0"/>
              <a:t>Thierry SCHMITT (thierry.schmitt@shom.fr) contact pour le LIDAR (coordinateur </a:t>
            </a:r>
            <a:r>
              <a:rPr lang="fr-FR" sz="2000" dirty="0" err="1"/>
              <a:t>EMODnet</a:t>
            </a:r>
            <a:r>
              <a:rPr lang="fr-FR" sz="2000" dirty="0"/>
              <a:t> </a:t>
            </a:r>
            <a:r>
              <a:rPr lang="fr-FR" sz="2000" dirty="0" err="1"/>
              <a:t>Bathy</a:t>
            </a:r>
            <a:r>
              <a:rPr lang="fr-FR" sz="2000" dirty="0"/>
              <a:t>). </a:t>
            </a:r>
          </a:p>
          <a:p>
            <a:pPr marL="436562" lvl="2" indent="-34290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defRPr/>
            </a:pPr>
            <a:r>
              <a:rPr lang="fr-FR" sz="2000"/>
              <a:t>Côté </a:t>
            </a:r>
            <a:r>
              <a:rPr lang="fr-FR" sz="2000" dirty="0"/>
              <a:t>Ifremer : Benoit LOUBRIEU (Benoit.Loubrieu@ifremer.fr) &amp; Cécile PERTUISOT (Cecile.Pertuisot@ifremer.fr)</a:t>
            </a:r>
          </a:p>
          <a:p>
            <a:pPr marL="93662" lvl="2" indent="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None/>
              <a:defRPr/>
            </a:pPr>
            <a:endParaRPr lang="fr-FR" sz="2000" dirty="0"/>
          </a:p>
          <a:p>
            <a:pPr marL="93662" lvl="2" indent="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None/>
              <a:defRPr/>
            </a:pPr>
            <a:endParaRPr lang="fr-FR" sz="2000" dirty="0"/>
          </a:p>
          <a:p>
            <a:pPr marL="93662" lvl="2" indent="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None/>
              <a:defRPr/>
            </a:pPr>
            <a:endParaRPr lang="fr-FR" sz="2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400174F-EF35-41C0-BBDF-BBEDB3780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298183"/>
            <a:ext cx="5832648" cy="479511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6D1F3A3-EBD9-4B9E-B214-26DADE0CBE5F}"/>
              </a:ext>
            </a:extLst>
          </p:cNvPr>
          <p:cNvSpPr txBox="1"/>
          <p:nvPr/>
        </p:nvSpPr>
        <p:spPr>
          <a:xfrm>
            <a:off x="4079776" y="518973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B. </a:t>
            </a:r>
            <a:r>
              <a:rPr lang="fr-FR" dirty="0" err="1">
                <a:solidFill>
                  <a:srgbClr val="FF0000"/>
                </a:solidFill>
              </a:rPr>
              <a:t>Loubrieu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38714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975867"/>
            <a:ext cx="10972800" cy="580925"/>
          </a:xfrm>
        </p:spPr>
        <p:txBody>
          <a:bodyPr/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Attente en termes d’animation régionale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988840"/>
            <a:ext cx="10972800" cy="3527864"/>
          </a:xfrm>
        </p:spPr>
        <p:txBody>
          <a:bodyPr>
            <a:noAutofit/>
          </a:bodyPr>
          <a:lstStyle/>
          <a:p>
            <a:pPr marL="93662" lvl="2" indent="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None/>
              <a:defRPr/>
            </a:pPr>
            <a:r>
              <a:rPr lang="fr-FR" sz="2000" dirty="0"/>
              <a:t>Relai du pôle ODATIS dans les régions avec les différents interlocuteurs (labos, communautés de commune, bureau d’études, etc.) </a:t>
            </a:r>
          </a:p>
          <a:p>
            <a:pPr marL="93662" lvl="2" indent="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None/>
              <a:defRPr/>
            </a:pPr>
            <a:r>
              <a:rPr lang="fr-FR" sz="2000" dirty="0"/>
              <a:t>Ateliers techniques d’ODATIS dans les différentes régions (ex: VRE, Recommandations (méta)données, référentiels, guide de bonnes pratiques, certification)</a:t>
            </a:r>
          </a:p>
          <a:p>
            <a:pPr marL="93662" lvl="2" indent="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None/>
              <a:defRPr/>
            </a:pPr>
            <a:r>
              <a:rPr lang="fr-FR" sz="2000" dirty="0"/>
              <a:t>Lien avec les OSU (dont certains portent des CDS): Besoin d'interaction et de concertations avec les différents acteurs (Région, Univ, OSU etc.) pour optimiser les moyens demandés / mis en œuvre</a:t>
            </a:r>
          </a:p>
          <a:p>
            <a:pPr marL="93662" lvl="2" indent="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None/>
              <a:defRPr/>
            </a:pPr>
            <a:endParaRPr lang="fr-FR" sz="2000" dirty="0"/>
          </a:p>
          <a:p>
            <a:pPr marL="93662" lvl="2" indent="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None/>
              <a:defRPr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01655167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modele_Theia-DataTerra">
  <a:themeElements>
    <a:clrScheme name="Personnalisé 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E86D13"/>
      </a:accent1>
      <a:accent2>
        <a:srgbClr val="333132"/>
      </a:accent2>
      <a:accent3>
        <a:srgbClr val="1F916E"/>
      </a:accent3>
      <a:accent4>
        <a:srgbClr val="1C6394"/>
      </a:accent4>
      <a:accent5>
        <a:srgbClr val="969696"/>
      </a:accent5>
      <a:accent6>
        <a:srgbClr val="E78A5C"/>
      </a:accent6>
      <a:hlink>
        <a:srgbClr val="E86D13"/>
      </a:hlink>
      <a:folHlink>
        <a:srgbClr val="595959"/>
      </a:folHlink>
    </a:clrScheme>
    <a:fontScheme name="Personnalisé 1">
      <a:majorFont>
        <a:latin typeface="Praxis Next"/>
        <a:ea typeface=""/>
        <a:cs typeface=""/>
      </a:majorFont>
      <a:minorFont>
        <a:latin typeface="Praxis N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3094659E7AD241BE0B52508D4AE041" ma:contentTypeVersion="9" ma:contentTypeDescription="Crée un document." ma:contentTypeScope="" ma:versionID="3de989a43395426d006f0c3a1c2d7b7f">
  <xsd:schema xmlns:xsd="http://www.w3.org/2001/XMLSchema" xmlns:xs="http://www.w3.org/2001/XMLSchema" xmlns:p="http://schemas.microsoft.com/office/2006/metadata/properties" xmlns:ns2="24675d9d-927e-4846-8a26-f9b7a5338489" targetNamespace="http://schemas.microsoft.com/office/2006/metadata/properties" ma:root="true" ma:fieldsID="97b6be7f2830ed6dc39a507a9f4a335f" ns2:_="">
    <xsd:import namespace="24675d9d-927e-4846-8a26-f9b7a53384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675d9d-927e-4846-8a26-f9b7a53384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ED6DA72-4DB6-4E19-ABDB-99ACE8837E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675d9d-927e-4846-8a26-f9b7a53384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54B6A5-8184-44AC-AB47-86D101B3B4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770D91-05DD-4849-989F-C1D6969CC2D2}">
  <ds:schemaRefs>
    <ds:schemaRef ds:uri="http://www.w3.org/XML/1998/namespace"/>
    <ds:schemaRef ds:uri="http://purl.org/dc/elements/1.1/"/>
    <ds:schemaRef ds:uri="24675d9d-927e-4846-8a26-f9b7a5338489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14838</TotalTime>
  <Words>488</Words>
  <Application>Microsoft Office PowerPoint</Application>
  <PresentationFormat>Grand écran</PresentationFormat>
  <Paragraphs>70</Paragraphs>
  <Slides>6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5" baseType="lpstr">
      <vt:lpstr>Arial</vt:lpstr>
      <vt:lpstr>Calibri</vt:lpstr>
      <vt:lpstr>Century Gothic</vt:lpstr>
      <vt:lpstr>Open Sans</vt:lpstr>
      <vt:lpstr>Praxis Next</vt:lpstr>
      <vt:lpstr>Praxis Next Heavy</vt:lpstr>
      <vt:lpstr>Praxis Next Medium</vt:lpstr>
      <vt:lpstr>Wingdings</vt:lpstr>
      <vt:lpstr>modele_Theia-DataTerra</vt:lpstr>
      <vt:lpstr>Présentation PowerPoint</vt:lpstr>
      <vt:lpstr>Les éléments –clés 1 : domaine, objectifs</vt:lpstr>
      <vt:lpstr>Les éléments –clés 2 : réalisations/offre</vt:lpstr>
      <vt:lpstr>Zoom sur 1 produit/ 1 donnée</vt:lpstr>
      <vt:lpstr>Zoom sur 1 produit/ 1 donnée</vt:lpstr>
      <vt:lpstr>Attente en termes d’animation régionale</vt:lpstr>
    </vt:vector>
  </TitlesOfParts>
  <Company>CNES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Pôle Surfaces Continentales THEIA</dc:title>
  <dc:creator>Leroy Marc</dc:creator>
  <cp:lastModifiedBy>Isabelle Biagiotti</cp:lastModifiedBy>
  <cp:revision>510</cp:revision>
  <cp:lastPrinted>2018-10-01T08:39:08Z</cp:lastPrinted>
  <dcterms:created xsi:type="dcterms:W3CDTF">2015-06-19T14:24:33Z</dcterms:created>
  <dcterms:modified xsi:type="dcterms:W3CDTF">2021-06-04T10:32:39Z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0x010100EB3094659E7AD241BE0B52508D4AE041</vt:lpwstr>
  </property>
</Properties>
</file>