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1"/>
  </p:notesMasterIdLst>
  <p:handoutMasterIdLst>
    <p:handoutMasterId r:id="rId12"/>
  </p:handoutMasterIdLst>
  <p:sldIdLst>
    <p:sldId id="276" r:id="rId5"/>
    <p:sldId id="391" r:id="rId6"/>
    <p:sldId id="392" r:id="rId7"/>
    <p:sldId id="393" r:id="rId8"/>
    <p:sldId id="395" r:id="rId9"/>
    <p:sldId id="396" r:id="rId10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12"/>
    <a:srgbClr val="2E2253"/>
    <a:srgbClr val="D35B1F"/>
    <a:srgbClr val="46AD8B"/>
    <a:srgbClr val="FF5050"/>
    <a:srgbClr val="C84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186" y="3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860" y="4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1EAF51BF-A2EE-49A5-B2B4-593FDC2A7B0A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AF82CB15-4531-4DC7-A255-F75E78E742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9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302EE58F-E1F2-4041-B827-4C5CE5FF6854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1" tIns="47376" rIns="94751" bIns="473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1" tIns="47376" rIns="94751" bIns="4737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48918A26-E0A3-4F45-83ED-CB988BEF7B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E741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10305939" y="4978547"/>
            <a:ext cx="3398168" cy="313007"/>
          </a:xfrm>
          <a:solidFill>
            <a:srgbClr val="EE7412"/>
          </a:solidFill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533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580925"/>
          </a:xfrm>
        </p:spPr>
        <p:txBody>
          <a:bodyPr/>
          <a:lstStyle>
            <a:lvl1pPr>
              <a:defRPr sz="280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3304"/>
            <a:ext cx="10972800" cy="475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E7412"/>
                </a:solidFill>
              </a:defRPr>
            </a:lvl1pPr>
            <a:lvl2pPr marL="0" indent="0">
              <a:buNone/>
              <a:defRPr sz="1800"/>
            </a:lvl2pPr>
            <a:lvl3pPr marL="623888" indent="-228600"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/>
            </a:lvl3pPr>
            <a:lvl4pPr marL="985838" indent="-228600">
              <a:buClr>
                <a:schemeClr val="accent6">
                  <a:lumMod val="75000"/>
                </a:schemeClr>
              </a:buClr>
              <a:defRPr sz="1400"/>
            </a:lvl4pPr>
            <a:lvl5pPr marL="1525588" indent="-228600">
              <a:buClr>
                <a:schemeClr val="accent6">
                  <a:lumMod val="75000"/>
                </a:schemeClr>
              </a:buCl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solidFill>
            <a:srgbClr val="EE7412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85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>
          <a:xfrm>
            <a:off x="0" y="-27384"/>
            <a:ext cx="12192001" cy="792000"/>
          </a:xfrm>
          <a:prstGeom prst="rect">
            <a:avLst/>
          </a:prstGeom>
          <a:solidFill>
            <a:srgbClr val="2E22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836714"/>
            <a:ext cx="10972800" cy="580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 rot="16200000">
            <a:off x="10587038" y="5258536"/>
            <a:ext cx="2844800" cy="365125"/>
          </a:xfrm>
          <a:prstGeom prst="rect">
            <a:avLst/>
          </a:prstGeom>
          <a:solidFill>
            <a:srgbClr val="EE741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" y="6525344"/>
            <a:ext cx="2351585" cy="332656"/>
          </a:xfrm>
          <a:prstGeom prst="rect">
            <a:avLst/>
          </a:prstGeom>
        </p:spPr>
        <p:txBody>
          <a:bodyPr vert="horz" wrap="none" lIns="308584" tIns="154292" rIns="308584" bIns="1542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www.theia-land.fr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41680"/>
            <a:ext cx="1175793" cy="47199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1991544" y="193010"/>
            <a:ext cx="85107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Offre de l’IR, des pôles et de </a:t>
            </a:r>
            <a:r>
              <a:rPr kumimoji="0" lang="fr-FR" sz="1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Dinamis</a:t>
            </a:r>
            <a:r>
              <a:rPr kumimoji="0" lang="fr-FR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 pour une animation régionale</a:t>
            </a:r>
            <a:endParaRPr kumimoji="0" lang="fr-FR" sz="1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pic>
        <p:nvPicPr>
          <p:cNvPr id="1026" name="Picture 2" descr="https://theia.sedoo.fr/wp-content-theia/uploads/sites/5/2020/09/Theia-logo-HTOB_Theia-transparent-copi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" y="161676"/>
            <a:ext cx="165553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7"/>
          <p:cNvSpPr/>
          <p:nvPr userDrawn="1"/>
        </p:nvSpPr>
        <p:spPr>
          <a:xfrm flipV="1">
            <a:off x="1991544" y="139373"/>
            <a:ext cx="1" cy="476606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943872" y="6156012"/>
            <a:ext cx="6638528" cy="369332"/>
          </a:xfrm>
          <a:prstGeom prst="rect">
            <a:avLst/>
          </a:prstGeom>
          <a:solidFill>
            <a:srgbClr val="EE741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Rencontre virtuelle | 11 mai 2021 | Session 1 : L’offre DATA TERRA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rgbClr val="EE7412"/>
          </a:solidFill>
          <a:effectLst/>
          <a:latin typeface="Praxis Next Heavy" panose="020F09040402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EE7412"/>
          </a:solidFill>
          <a:latin typeface="Praxis Next Medium" panose="020F060404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E1F4F"/>
          </a:solidFill>
          <a:latin typeface="Praxis Next" panose="020F050404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doo.fr/hebergement-wordpress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tmosphere.copernicus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11450" y="1772816"/>
            <a:ext cx="7705030" cy="316835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68474"/>
            <a:ext cx="3096344" cy="163276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575720" y="2202830"/>
            <a:ext cx="6336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Centre de données et de services atmosphère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403039902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éléments –clés 1 : domaine, </a:t>
            </a:r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1484784"/>
            <a:ext cx="5342384" cy="4680520"/>
          </a:xfrm>
        </p:spPr>
        <p:txBody>
          <a:bodyPr>
            <a:noAutofit/>
          </a:bodyPr>
          <a:lstStyle/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1800" dirty="0" smtClean="0"/>
              <a:t>Le </a:t>
            </a:r>
            <a:r>
              <a:rPr lang="fr-FR" sz="1800" dirty="0"/>
              <a:t>pôle de données et de services pour l’atmosphère « AERIS » fédère au niveau national des activités de </a:t>
            </a:r>
            <a:r>
              <a:rPr lang="fr-FR" sz="1800" b="1" dirty="0"/>
              <a:t>gestion de données et d’expertise scientifique en atmosphère</a:t>
            </a:r>
            <a:r>
              <a:rPr lang="fr-FR" sz="1800" dirty="0" smtClean="0"/>
              <a:t>.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1800" dirty="0" smtClean="0"/>
              <a:t>Les </a:t>
            </a:r>
            <a:r>
              <a:rPr lang="fr-FR" sz="1800" dirty="0"/>
              <a:t>données </a:t>
            </a:r>
            <a:r>
              <a:rPr lang="fr-FR" sz="1800" dirty="0" smtClean="0"/>
              <a:t>proviennent de </a:t>
            </a:r>
            <a:r>
              <a:rPr lang="fr-FR" sz="1800" b="1" dirty="0" smtClean="0"/>
              <a:t>plateformes </a:t>
            </a:r>
            <a:r>
              <a:rPr lang="fr-FR" sz="1800" b="1" dirty="0"/>
              <a:t>instrumentées</a:t>
            </a:r>
            <a:r>
              <a:rPr lang="fr-FR" sz="1800" dirty="0"/>
              <a:t>, </a:t>
            </a:r>
            <a:r>
              <a:rPr lang="fr-FR" sz="1800" dirty="0" smtClean="0"/>
              <a:t>de </a:t>
            </a:r>
            <a:r>
              <a:rPr lang="fr-FR" sz="1800" b="1" dirty="0" smtClean="0"/>
              <a:t>réseaux </a:t>
            </a:r>
            <a:r>
              <a:rPr lang="fr-FR" sz="1800" b="1" dirty="0"/>
              <a:t>d’observation</a:t>
            </a:r>
            <a:r>
              <a:rPr lang="fr-FR" sz="1800" dirty="0"/>
              <a:t>, </a:t>
            </a:r>
            <a:r>
              <a:rPr lang="fr-FR" sz="1800" dirty="0" smtClean="0"/>
              <a:t>d’instruments </a:t>
            </a:r>
            <a:r>
              <a:rPr lang="fr-FR" sz="1800" dirty="0"/>
              <a:t>à bords de </a:t>
            </a:r>
            <a:r>
              <a:rPr lang="fr-FR" sz="1800" b="1" dirty="0"/>
              <a:t>satellites, ballons, avions</a:t>
            </a:r>
            <a:r>
              <a:rPr lang="fr-FR" sz="1800" dirty="0"/>
              <a:t>, </a:t>
            </a:r>
            <a:r>
              <a:rPr lang="fr-FR" sz="1800" dirty="0" smtClean="0"/>
              <a:t>de mesures </a:t>
            </a:r>
            <a:r>
              <a:rPr lang="fr-FR" sz="1800" dirty="0"/>
              <a:t>de </a:t>
            </a:r>
            <a:r>
              <a:rPr lang="fr-FR" sz="1800" b="1" dirty="0"/>
              <a:t>laboratoires</a:t>
            </a:r>
            <a:r>
              <a:rPr lang="fr-FR" sz="1800" dirty="0"/>
              <a:t>, inventaires, </a:t>
            </a:r>
            <a:r>
              <a:rPr lang="fr-FR" sz="1800" b="1" dirty="0"/>
              <a:t>modèles</a:t>
            </a:r>
            <a:r>
              <a:rPr lang="fr-FR" sz="1800" dirty="0"/>
              <a:t>, données de </a:t>
            </a:r>
            <a:r>
              <a:rPr lang="fr-FR" sz="1800" b="1" dirty="0"/>
              <a:t>campagnes </a:t>
            </a:r>
            <a:r>
              <a:rPr lang="fr-FR" sz="1800" b="1" dirty="0" smtClean="0"/>
              <a:t>scientifiques.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1800" dirty="0"/>
              <a:t>AERIS a également pour mission d’offrir un </a:t>
            </a:r>
            <a:r>
              <a:rPr lang="fr-FR" sz="1800" b="1" dirty="0"/>
              <a:t>support aux scientifiques</a:t>
            </a:r>
            <a:r>
              <a:rPr lang="fr-FR" sz="1800" dirty="0"/>
              <a:t> via un </a:t>
            </a:r>
            <a:r>
              <a:rPr lang="fr-FR" sz="1800" b="1" dirty="0"/>
              <a:t>appel à projet </a:t>
            </a:r>
            <a:r>
              <a:rPr lang="fr-FR" sz="1800" dirty="0"/>
              <a:t>ouvert en continu.</a:t>
            </a:r>
            <a:endParaRPr lang="fr-FR" sz="24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484784"/>
            <a:ext cx="6028927" cy="40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96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48" y="1579300"/>
            <a:ext cx="1396449" cy="14787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4705"/>
            <a:ext cx="10598968" cy="813128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Les éléments –clés 2 :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réalisations/offre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AERIS dans le contexte international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1" y="2492896"/>
            <a:ext cx="3189117" cy="1681682"/>
          </a:xfrm>
        </p:spPr>
      </p:pic>
      <p:cxnSp>
        <p:nvCxnSpPr>
          <p:cNvPr id="6" name="Connecteur droit avec flèche 5"/>
          <p:cNvCxnSpPr/>
          <p:nvPr/>
        </p:nvCxnSpPr>
        <p:spPr>
          <a:xfrm flipH="1">
            <a:off x="2423592" y="3573016"/>
            <a:ext cx="1944216" cy="288032"/>
          </a:xfrm>
          <a:prstGeom prst="straightConnector1">
            <a:avLst/>
          </a:prstGeom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 rot="21060160">
            <a:off x="2509418" y="330254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Données sol</a:t>
            </a:r>
            <a:endParaRPr lang="fr-FR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456040" y="4005064"/>
            <a:ext cx="2160240" cy="864096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285784">
            <a:off x="6492042" y="412444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Données satellite</a:t>
            </a:r>
            <a:endParaRPr lang="fr-FR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791744" y="4174578"/>
            <a:ext cx="1080120" cy="1126630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18859611">
            <a:off x="3336039" y="4044547"/>
            <a:ext cx="159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Données aéroportées</a:t>
            </a:r>
            <a:endParaRPr lang="fr-FR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2569729" y="2850519"/>
            <a:ext cx="1909760" cy="352108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465498">
            <a:off x="2785449" y="2110108"/>
            <a:ext cx="2691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Banques de données et données de laboratoires</a:t>
            </a:r>
            <a:endParaRPr lang="fr-FR" b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6502205" y="2169026"/>
            <a:ext cx="1739572" cy="681493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rot="20322631">
            <a:off x="6246676" y="20900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Données ballons</a:t>
            </a:r>
            <a:endParaRPr lang="fr-FR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63" y="5517232"/>
            <a:ext cx="1745992" cy="93486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792" y="3554078"/>
            <a:ext cx="985904" cy="98590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91" y="5089629"/>
            <a:ext cx="1120702" cy="83959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872" y="3782369"/>
            <a:ext cx="1251776" cy="93883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8688288" y="4975010"/>
            <a:ext cx="3384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Les principales missions </a:t>
            </a:r>
            <a:r>
              <a:rPr lang="fr-FR" sz="1400" b="1" dirty="0" smtClean="0"/>
              <a:t>spatiales traitées par AERIS</a:t>
            </a:r>
            <a:r>
              <a:rPr lang="fr-FR" sz="1400" b="1" dirty="0"/>
              <a:t> : POLDER, PARASOL, Megha-Tropiques, CALIPSO, IASI. Et bientôt </a:t>
            </a:r>
            <a:r>
              <a:rPr lang="fr-FR" sz="1400" b="1" dirty="0" err="1"/>
              <a:t>MicroCarb</a:t>
            </a:r>
            <a:r>
              <a:rPr lang="fr-FR" sz="1400" b="1" dirty="0"/>
              <a:t>, IASI-NG et C</a:t>
            </a:r>
            <a:r>
              <a:rPr lang="fr-FR" sz="1400" b="1" baseline="30000" dirty="0"/>
              <a:t>3</a:t>
            </a:r>
            <a:r>
              <a:rPr lang="fr-FR" sz="1400" b="1" dirty="0"/>
              <a:t>IEL.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22" y="1115436"/>
            <a:ext cx="1516550" cy="84252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5" y="1550687"/>
            <a:ext cx="2185221" cy="132979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" y="872234"/>
            <a:ext cx="822960" cy="82296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" y="1845416"/>
            <a:ext cx="993399" cy="99339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6" y="3497297"/>
            <a:ext cx="1558478" cy="8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88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21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Zoom sur 1 produit/ 1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service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0808"/>
            <a:ext cx="1553304" cy="14303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" y="3284984"/>
            <a:ext cx="4439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ECCAD</a:t>
            </a:r>
            <a:r>
              <a:rPr lang="fr-FR" sz="1600" dirty="0"/>
              <a:t> (Emissions of </a:t>
            </a:r>
            <a:r>
              <a:rPr lang="fr-FR" sz="1600" dirty="0" err="1"/>
              <a:t>atmospheric</a:t>
            </a:r>
            <a:r>
              <a:rPr lang="fr-FR" sz="1600" dirty="0"/>
              <a:t> Compounds and Compilation of </a:t>
            </a:r>
            <a:r>
              <a:rPr lang="fr-FR" sz="1600" dirty="0" err="1"/>
              <a:t>Ancillary</a:t>
            </a:r>
            <a:r>
              <a:rPr lang="fr-FR" sz="1600" dirty="0"/>
              <a:t> Data) a pour but de fournir aux scientifiques et décideurs des </a:t>
            </a:r>
            <a:r>
              <a:rPr lang="fr-FR" sz="1600" b="1" dirty="0"/>
              <a:t>jeux de données d’émissions de surfaces de composés chimiques et des données auxiliaires</a:t>
            </a:r>
            <a:r>
              <a:rPr lang="fr-FR" sz="1600" dirty="0"/>
              <a:t> nécessaires à l’estimation et quantification des émissions. </a:t>
            </a:r>
            <a:r>
              <a:rPr lang="fr-FR" sz="1600" dirty="0" smtClean="0"/>
              <a:t>Depuis </a:t>
            </a:r>
            <a:r>
              <a:rPr lang="fr-FR" sz="1600" dirty="0"/>
              <a:t>2011 ECCAD est la </a:t>
            </a:r>
            <a:r>
              <a:rPr lang="fr-FR" sz="1600" b="1" dirty="0"/>
              <a:t>base de données du projet GEIA (Global Emission </a:t>
            </a:r>
            <a:r>
              <a:rPr lang="fr-FR" sz="1600" b="1" dirty="0" err="1"/>
              <a:t>InitiAtive</a:t>
            </a:r>
            <a:r>
              <a:rPr lang="fr-FR" sz="1600" b="1" dirty="0"/>
              <a:t>) </a:t>
            </a:r>
            <a:r>
              <a:rPr lang="fr-FR" sz="1600" dirty="0"/>
              <a:t>comprenant une communauté de plus de 2700 utilisateurs répartis dans 900 organismes.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23" y="1605997"/>
            <a:ext cx="3240360" cy="172819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875312" y="1605997"/>
            <a:ext cx="0" cy="48473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62" y="1374971"/>
            <a:ext cx="3462916" cy="20819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75312" y="3131116"/>
            <a:ext cx="69913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fr-FR" b="1" dirty="0" smtClean="0"/>
          </a:p>
          <a:p>
            <a:pPr fontAlgn="base"/>
            <a:r>
              <a:rPr lang="fr-FR" b="1" dirty="0" smtClean="0"/>
              <a:t>Service de support aux campagnes de mesures par AERIS</a:t>
            </a:r>
          </a:p>
          <a:p>
            <a:pPr fontAlgn="base"/>
            <a:endParaRPr lang="fr-FR" sz="1400" dirty="0"/>
          </a:p>
          <a:p>
            <a:pPr fontAlgn="base"/>
            <a:r>
              <a:rPr lang="fr-FR" sz="1600" dirty="0" smtClean="0"/>
              <a:t>AERIS propose un</a:t>
            </a:r>
            <a:r>
              <a:rPr lang="fr-FR" sz="1600" dirty="0"/>
              <a:t> </a:t>
            </a:r>
            <a:r>
              <a:rPr lang="fr-FR" sz="1600" b="1" dirty="0"/>
              <a:t>site WordPress</a:t>
            </a:r>
            <a:r>
              <a:rPr lang="fr-FR" sz="1600" dirty="0"/>
              <a:t> dédié à la campagne via l’offre </a:t>
            </a:r>
            <a:r>
              <a:rPr lang="fr-FR" sz="1600" u="sng" dirty="0">
                <a:hlinkClick r:id="rId6"/>
              </a:rPr>
              <a:t>Hébergement WordPress</a:t>
            </a:r>
            <a:r>
              <a:rPr lang="fr-FR" sz="1600" dirty="0"/>
              <a:t>. </a:t>
            </a:r>
            <a:r>
              <a:rPr lang="fr-FR" sz="1600" b="1" dirty="0"/>
              <a:t>Ce site permet aux membres de la campagne de communiquer</a:t>
            </a:r>
            <a:r>
              <a:rPr lang="fr-FR" sz="1600" dirty="0"/>
              <a:t> principalement via la mise en place de pages statiques ou d’articles. </a:t>
            </a:r>
            <a:r>
              <a:rPr lang="fr-FR" sz="1600" dirty="0" smtClean="0"/>
              <a:t>Ce </a:t>
            </a:r>
            <a:r>
              <a:rPr lang="fr-FR" sz="1600" dirty="0"/>
              <a:t>site propose un </a:t>
            </a:r>
            <a:r>
              <a:rPr lang="fr-FR" sz="1600" b="1" dirty="0"/>
              <a:t>outil destiné à faciliter la planification quotidienne des opérations de campagne</a:t>
            </a:r>
            <a:r>
              <a:rPr lang="fr-FR" sz="1600" dirty="0"/>
              <a:t> en synthétisant des informations issues de sources </a:t>
            </a:r>
            <a:r>
              <a:rPr lang="fr-FR" sz="1600" dirty="0" smtClean="0"/>
              <a:t>hétérogènes.</a:t>
            </a:r>
          </a:p>
          <a:p>
            <a:pPr fontAlgn="base"/>
            <a:r>
              <a:rPr lang="fr-FR" sz="1600" dirty="0" smtClean="0"/>
              <a:t>Ce </a:t>
            </a:r>
            <a:r>
              <a:rPr lang="fr-FR" sz="1600" dirty="0"/>
              <a:t>site intègre également un </a:t>
            </a:r>
            <a:r>
              <a:rPr lang="fr-FR" sz="1600" b="1" dirty="0"/>
              <a:t>catalogue de métadonnées</a:t>
            </a:r>
            <a:r>
              <a:rPr lang="fr-FR" sz="1600" dirty="0"/>
              <a:t> permettant la description des jeux de données acquis lors de la campagne. Connecté à </a:t>
            </a:r>
            <a:r>
              <a:rPr lang="fr-FR" sz="1600" dirty="0" err="1"/>
              <a:t>Datacite</a:t>
            </a:r>
            <a:r>
              <a:rPr lang="fr-FR" sz="1600" dirty="0"/>
              <a:t>, ce catalogue permet l’</a:t>
            </a:r>
            <a:r>
              <a:rPr lang="fr-FR" sz="1600" b="1" dirty="0"/>
              <a:t>obtention automatique de DOI</a:t>
            </a:r>
            <a:r>
              <a:rPr lang="fr-FR" sz="1400" dirty="0"/>
              <a:t>.</a:t>
            </a:r>
          </a:p>
          <a:p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55" y="1374971"/>
            <a:ext cx="3470300" cy="19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15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36" y="764703"/>
            <a:ext cx="10612760" cy="5809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Zoom sur 1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produit : IASI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1055166"/>
            <a:ext cx="6422504" cy="3239832"/>
          </a:xfrm>
        </p:spPr>
        <p:txBody>
          <a:bodyPr>
            <a:noAutofit/>
          </a:bodyPr>
          <a:lstStyle/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/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dirty="0">
                <a:solidFill>
                  <a:schemeClr val="tx1"/>
                </a:solidFill>
                <a:latin typeface="Praxis Next"/>
              </a:rPr>
              <a:t>Développé par le CNES en coopération avec l’organisation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EUropéenne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 pour l’exploitation des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SATellites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METéorologiques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 (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Eumetsat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), l’instrument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Infrared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Atmospheric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Sounding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Interferometerv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 (IASI) a été conçu pour la </a:t>
            </a:r>
            <a:r>
              <a:rPr lang="fr-FR" b="1" dirty="0">
                <a:solidFill>
                  <a:schemeClr val="tx1"/>
                </a:solidFill>
                <a:latin typeface="Praxis Next"/>
              </a:rPr>
              <a:t>météorologie opérationnelle et la surveillance de la chimie atmosphérique et du climat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. IASI est un </a:t>
            </a:r>
            <a:r>
              <a:rPr lang="fr-FR" b="1" dirty="0">
                <a:solidFill>
                  <a:schemeClr val="tx1"/>
                </a:solidFill>
                <a:latin typeface="Praxis Next"/>
              </a:rPr>
              <a:t>spectromètre infrarouge 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à transformée de Fourier et volant à bord des satellites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Metop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-A (2006),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Metop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-B (2012) et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Metop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-C (2018). La série d’instruments IASI fournit des </a:t>
            </a:r>
            <a:r>
              <a:rPr lang="fr-FR" b="1" dirty="0">
                <a:solidFill>
                  <a:schemeClr val="tx1"/>
                </a:solidFill>
                <a:latin typeface="Praxis Next"/>
              </a:rPr>
              <a:t>jeux de données homogènes à long terme de spectres de luminances et de variables atmosphériques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 dérivées pour alimenter les centres de prévisions météorologiques opérationnels, les services </a:t>
            </a:r>
            <a:r>
              <a:rPr lang="fr-FR" u="sng" dirty="0" err="1">
                <a:solidFill>
                  <a:schemeClr val="tx1"/>
                </a:solidFill>
                <a:latin typeface="Praxis Next"/>
                <a:hlinkClick r:id="rId3"/>
              </a:rPr>
              <a:t>Copernicus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 et la communauté scientifique. La continuité du programme IASI sera assurée avec l’instrument IASI-Nouvelle Génération (IASI-NG) qui sera lancé à bord des satellites 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Metop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-Seconde Génération (</a:t>
            </a:r>
            <a:r>
              <a:rPr lang="fr-FR" dirty="0" err="1">
                <a:solidFill>
                  <a:schemeClr val="tx1"/>
                </a:solidFill>
                <a:latin typeface="Praxis Next"/>
              </a:rPr>
              <a:t>Metop</a:t>
            </a:r>
            <a:r>
              <a:rPr lang="fr-FR" dirty="0">
                <a:solidFill>
                  <a:schemeClr val="tx1"/>
                </a:solidFill>
                <a:latin typeface="Praxis Next"/>
              </a:rPr>
              <a:t>-SG) en 2021 et au-delà.</a:t>
            </a:r>
            <a:endParaRPr lang="fr-FR" sz="2000" dirty="0">
              <a:solidFill>
                <a:schemeClr val="tx1"/>
              </a:solidFill>
              <a:latin typeface="Praxis Nex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908720"/>
            <a:ext cx="2925292" cy="21712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44072" y="3079966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L’infrastructure AERIS collecte au fil de l’eau les produits </a:t>
            </a:r>
            <a:r>
              <a:rPr lang="fr-FR" sz="1600" b="1" dirty="0"/>
              <a:t>IASI de niveau 1C</a:t>
            </a:r>
            <a:r>
              <a:rPr lang="fr-FR" sz="1600" dirty="0"/>
              <a:t> (spectre) et de </a:t>
            </a:r>
            <a:r>
              <a:rPr lang="fr-FR" sz="1600" b="1" dirty="0"/>
              <a:t>niveau 2 </a:t>
            </a:r>
            <a:r>
              <a:rPr lang="fr-FR" sz="1600" dirty="0"/>
              <a:t>(température, humidité et contenu nuageux) d’</a:t>
            </a:r>
            <a:r>
              <a:rPr lang="fr-FR" sz="1600" dirty="0" err="1"/>
              <a:t>Eumetsat</a:t>
            </a:r>
            <a:r>
              <a:rPr lang="fr-FR" sz="1600" dirty="0"/>
              <a:t> en utilisant le système de diffusion </a:t>
            </a:r>
            <a:r>
              <a:rPr lang="fr-FR" sz="1600" dirty="0" err="1"/>
              <a:t>Eumetcast</a:t>
            </a:r>
            <a:r>
              <a:rPr lang="fr-FR" sz="1600" dirty="0"/>
              <a:t>. </a:t>
            </a:r>
            <a:endParaRPr lang="fr-FR" sz="1600" dirty="0" smtClean="0"/>
          </a:p>
          <a:p>
            <a:r>
              <a:rPr lang="fr-FR" sz="1600" dirty="0"/>
              <a:t>AERIS génère et distribue les </a:t>
            </a:r>
            <a:r>
              <a:rPr lang="fr-FR" sz="1600" b="1" dirty="0"/>
              <a:t>produits de niveau 2 de composés atmosphériques restitués à partir des données IASI niveau 1C et niveau 2 </a:t>
            </a:r>
            <a:r>
              <a:rPr lang="fr-FR" sz="1600" b="1" dirty="0" smtClean="0"/>
              <a:t>d’</a:t>
            </a:r>
            <a:r>
              <a:rPr lang="fr-FR" sz="1600" b="1" dirty="0" err="1" smtClean="0"/>
              <a:t>Eumetsat</a:t>
            </a:r>
            <a:r>
              <a:rPr lang="fr-FR" sz="1600" b="1" dirty="0" smtClean="0"/>
              <a:t> </a:t>
            </a:r>
            <a:r>
              <a:rPr lang="fr-FR" sz="1600" dirty="0" smtClean="0"/>
              <a:t>: </a:t>
            </a:r>
            <a:r>
              <a:rPr lang="fr-FR" sz="1600" dirty="0"/>
              <a:t>monoxyde de carbone (CO), ozone (O3), méthane (CH4), dioxyde de soufre (SO2), ammoniac (NH3), poussière, acide formique (HCOOH</a:t>
            </a:r>
            <a:r>
              <a:rPr lang="fr-FR" sz="1600" dirty="0" smtClean="0"/>
              <a:t>). </a:t>
            </a:r>
            <a:r>
              <a:rPr lang="fr-FR" sz="1600" dirty="0"/>
              <a:t>Plus d’informations : https://iasi.aeris-data.fr/catalog/</a:t>
            </a:r>
          </a:p>
        </p:txBody>
      </p:sp>
    </p:spTree>
    <p:extLst>
      <p:ext uri="{BB962C8B-B14F-4D97-AF65-F5344CB8AC3E}">
        <p14:creationId xmlns:p14="http://schemas.microsoft.com/office/powerpoint/2010/main" val="30263871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Attente en termes d’animation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régionale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438743"/>
            <a:ext cx="3339644" cy="30131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9370" y="4820257"/>
            <a:ext cx="3884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Centre de données et de services d’AERIS : une structure régionalisée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467591"/>
            <a:ext cx="5384130" cy="298425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08168" y="4573806"/>
            <a:ext cx="449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Thématique de l’urbain : mutualiser </a:t>
            </a:r>
            <a:r>
              <a:rPr lang="fr-FR" b="1" dirty="0" smtClean="0"/>
              <a:t>la </a:t>
            </a:r>
            <a:r>
              <a:rPr lang="fr-FR" b="1" dirty="0"/>
              <a:t>surveillance de la qualité de l’air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92333" y="2788690"/>
            <a:ext cx="366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Hébergement sites locaux mais à vocation à </a:t>
            </a:r>
            <a:r>
              <a:rPr lang="fr-FR" b="1" dirty="0" smtClean="0"/>
              <a:t>s’étendre</a:t>
            </a:r>
            <a:endParaRPr lang="fr-FR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769152"/>
            <a:ext cx="3030471" cy="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16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modele_Theia-DataTerra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86D13"/>
      </a:accent1>
      <a:accent2>
        <a:srgbClr val="333132"/>
      </a:accent2>
      <a:accent3>
        <a:srgbClr val="1F916E"/>
      </a:accent3>
      <a:accent4>
        <a:srgbClr val="1C6394"/>
      </a:accent4>
      <a:accent5>
        <a:srgbClr val="969696"/>
      </a:accent5>
      <a:accent6>
        <a:srgbClr val="E78A5C"/>
      </a:accent6>
      <a:hlink>
        <a:srgbClr val="E86D13"/>
      </a:hlink>
      <a:folHlink>
        <a:srgbClr val="595959"/>
      </a:folHlink>
    </a:clrScheme>
    <a:fontScheme name="Personnalisé 1">
      <a:majorFont>
        <a:latin typeface="Praxis Next"/>
        <a:ea typeface=""/>
        <a:cs typeface=""/>
      </a:majorFont>
      <a:minorFont>
        <a:latin typeface="Praxis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094659E7AD241BE0B52508D4AE041" ma:contentTypeVersion="9" ma:contentTypeDescription="Crée un document." ma:contentTypeScope="" ma:versionID="3de989a43395426d006f0c3a1c2d7b7f">
  <xsd:schema xmlns:xsd="http://www.w3.org/2001/XMLSchema" xmlns:xs="http://www.w3.org/2001/XMLSchema" xmlns:p="http://schemas.microsoft.com/office/2006/metadata/properties" xmlns:ns2="24675d9d-927e-4846-8a26-f9b7a5338489" targetNamespace="http://schemas.microsoft.com/office/2006/metadata/properties" ma:root="true" ma:fieldsID="97b6be7f2830ed6dc39a507a9f4a335f" ns2:_="">
    <xsd:import namespace="24675d9d-927e-4846-8a26-f9b7a5338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75d9d-927e-4846-8a26-f9b7a5338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54B6A5-8184-44AC-AB47-86D101B3B4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D6DA72-4DB6-4E19-ABDB-99ACE8837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75d9d-927e-4846-8a26-f9b7a5338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770D91-05DD-4849-989F-C1D6969CC2D2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4675d9d-927e-4846-8a26-f9b7a5338489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21549</TotalTime>
  <Words>334</Words>
  <Application>Microsoft Office PowerPoint</Application>
  <PresentationFormat>Grand écran</PresentationFormat>
  <Paragraphs>36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Praxis Next</vt:lpstr>
      <vt:lpstr>Praxis Next Heavy</vt:lpstr>
      <vt:lpstr>Praxis Next Medium</vt:lpstr>
      <vt:lpstr>modele_Theia-DataTerra</vt:lpstr>
      <vt:lpstr>Présentation PowerPoint</vt:lpstr>
      <vt:lpstr>Les éléments –clés 1 : domaine, objectifs</vt:lpstr>
      <vt:lpstr>Les éléments –clés 2 : réalisations/offre AERIS dans le contexte international</vt:lpstr>
      <vt:lpstr>Zoom sur 1 produit/ 1 service</vt:lpstr>
      <vt:lpstr>Zoom sur 1 produit : IASI</vt:lpstr>
      <vt:lpstr>Attente en termes d’animation régionale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Pôle Surfaces Continentales THEIA</dc:title>
  <dc:creator>Leroy Marc</dc:creator>
  <cp:lastModifiedBy>Sébastien Payan</cp:lastModifiedBy>
  <cp:revision>481</cp:revision>
  <cp:lastPrinted>2018-10-01T08:39:08Z</cp:lastPrinted>
  <dcterms:created xsi:type="dcterms:W3CDTF">2015-06-19T14:24:33Z</dcterms:created>
  <dcterms:modified xsi:type="dcterms:W3CDTF">2021-05-10T06:56:18Z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0x010100EB3094659E7AD241BE0B52508D4AE041</vt:lpwstr>
  </property>
</Properties>
</file>