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1"/>
  </p:notesMasterIdLst>
  <p:handoutMasterIdLst>
    <p:handoutMasterId r:id="rId12"/>
  </p:handoutMasterIdLst>
  <p:sldIdLst>
    <p:sldId id="276" r:id="rId5"/>
    <p:sldId id="391" r:id="rId6"/>
    <p:sldId id="392" r:id="rId7"/>
    <p:sldId id="393" r:id="rId8"/>
    <p:sldId id="395" r:id="rId9"/>
    <p:sldId id="396" r:id="rId10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ntannaz Delphine" initials="FD" lastIdx="4" clrIdx="0">
    <p:extLst>
      <p:ext uri="{19B8F6BF-5375-455C-9EA6-DF929625EA0E}">
        <p15:presenceInfo xmlns:p15="http://schemas.microsoft.com/office/powerpoint/2012/main" userId="S-1-5-21-335591254-3743126510-2744721249-382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412"/>
    <a:srgbClr val="2E2253"/>
    <a:srgbClr val="D35B1F"/>
    <a:srgbClr val="46AD8B"/>
    <a:srgbClr val="FF5050"/>
    <a:srgbClr val="C84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80" autoAdjust="0"/>
    <p:restoredTop sz="94638" autoAdjust="0"/>
  </p:normalViewPr>
  <p:slideViewPr>
    <p:cSldViewPr>
      <p:cViewPr varScale="1">
        <p:scale>
          <a:sx n="116" d="100"/>
          <a:sy n="116" d="100"/>
        </p:scale>
        <p:origin x="224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90" d="100"/>
          <a:sy n="90" d="100"/>
        </p:scale>
        <p:origin x="860" y="4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1EAF51BF-A2EE-49A5-B2B4-593FDC2A7B0A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674"/>
            <a:ext cx="3077137" cy="512303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AF82CB15-4531-4DC7-A255-F75E78E742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9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302EE58F-E1F2-4041-B827-4C5CE5FF6854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1" tIns="47376" rIns="94751" bIns="4737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51" tIns="47376" rIns="94751" bIns="4737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48918A26-E0A3-4F45-83ED-CB988BEF7B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0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0">
                <a:solidFill>
                  <a:srgbClr val="EE7412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E741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10305939" y="4978547"/>
            <a:ext cx="3398168" cy="313007"/>
          </a:xfrm>
          <a:solidFill>
            <a:srgbClr val="EE7412"/>
          </a:solidFill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2286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753397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580925"/>
          </a:xfrm>
        </p:spPr>
        <p:txBody>
          <a:bodyPr/>
          <a:lstStyle>
            <a:lvl1pPr>
              <a:defRPr sz="2800">
                <a:solidFill>
                  <a:srgbClr val="EE7412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3304"/>
            <a:ext cx="10972800" cy="475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E7412"/>
                </a:solidFill>
              </a:defRPr>
            </a:lvl1pPr>
            <a:lvl2pPr marL="0" indent="0">
              <a:buNone/>
              <a:defRPr sz="1800"/>
            </a:lvl2pPr>
            <a:lvl3pPr marL="623888" indent="-228600">
              <a:buClr>
                <a:schemeClr val="accent6">
                  <a:lumMod val="75000"/>
                </a:schemeClr>
              </a:buClr>
              <a:buFont typeface="Century Gothic" panose="020B0502020202020204" pitchFamily="34" charset="0"/>
              <a:buChar char="●"/>
              <a:defRPr sz="1600"/>
            </a:lvl3pPr>
            <a:lvl4pPr marL="985838" indent="-228600">
              <a:buClr>
                <a:schemeClr val="accent6">
                  <a:lumMod val="75000"/>
                </a:schemeClr>
              </a:buClr>
              <a:defRPr sz="1400"/>
            </a:lvl4pPr>
            <a:lvl5pPr marL="1525588" indent="-228600">
              <a:buClr>
                <a:schemeClr val="accent6">
                  <a:lumMod val="75000"/>
                </a:schemeClr>
              </a:buClr>
              <a:defRPr sz="14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solidFill>
            <a:srgbClr val="EE7412"/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BC422-8291-4277-8824-483743CD61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18533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>
          <a:xfrm>
            <a:off x="0" y="-27384"/>
            <a:ext cx="12192001" cy="792000"/>
          </a:xfrm>
          <a:prstGeom prst="rect">
            <a:avLst/>
          </a:prstGeom>
          <a:solidFill>
            <a:srgbClr val="2E225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836714"/>
            <a:ext cx="10972800" cy="580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 rot="16200000">
            <a:off x="10587038" y="5258536"/>
            <a:ext cx="2844800" cy="365125"/>
          </a:xfrm>
          <a:prstGeom prst="rect">
            <a:avLst/>
          </a:prstGeom>
          <a:solidFill>
            <a:srgbClr val="EE7412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BC422-8291-4277-8824-483743CD61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-1" y="6525344"/>
            <a:ext cx="2351585" cy="332656"/>
          </a:xfrm>
          <a:prstGeom prst="rect">
            <a:avLst/>
          </a:prstGeom>
        </p:spPr>
        <p:txBody>
          <a:bodyPr vert="horz" wrap="none" lIns="308584" tIns="154292" rIns="308584" bIns="1542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www.theia-land.fr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41680"/>
            <a:ext cx="1175793" cy="471993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1991544" y="193010"/>
            <a:ext cx="85107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Offre de l’IR, des pôles et de </a:t>
            </a:r>
            <a:r>
              <a:rPr kumimoji="0" lang="fr-FR" sz="18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Dinamis</a:t>
            </a:r>
            <a:r>
              <a:rPr kumimoji="0" lang="fr-FR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 pour une animation régionale</a:t>
            </a:r>
          </a:p>
        </p:txBody>
      </p:sp>
      <p:pic>
        <p:nvPicPr>
          <p:cNvPr id="1026" name="Picture 2" descr="https://theia.sedoo.fr/wp-content-theia/uploads/sites/5/2020/09/Theia-logo-HTOB_Theia-transparent-copi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0" y="161676"/>
            <a:ext cx="165553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7"/>
          <p:cNvSpPr/>
          <p:nvPr userDrawn="1"/>
        </p:nvSpPr>
        <p:spPr>
          <a:xfrm flipV="1">
            <a:off x="1991544" y="139373"/>
            <a:ext cx="1" cy="476606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4943872" y="6156012"/>
            <a:ext cx="6638528" cy="369332"/>
          </a:xfrm>
          <a:prstGeom prst="rect">
            <a:avLst/>
          </a:prstGeom>
          <a:solidFill>
            <a:srgbClr val="EE741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Rencontre virtuelle | 11 mai 2021 | Session 1 : L’offre DATA TERRA</a:t>
            </a:r>
          </a:p>
        </p:txBody>
      </p:sp>
    </p:spTree>
    <p:extLst>
      <p:ext uri="{BB962C8B-B14F-4D97-AF65-F5344CB8AC3E}">
        <p14:creationId xmlns:p14="http://schemas.microsoft.com/office/powerpoint/2010/main" val="38520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rgbClr val="EE7412"/>
          </a:solidFill>
          <a:effectLst/>
          <a:latin typeface="Praxis Next Heavy" panose="020F09040402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EE7412"/>
          </a:solidFill>
          <a:latin typeface="Praxis Next Medium" panose="020F060404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E1F4F"/>
          </a:solidFill>
          <a:latin typeface="Praxis Next" panose="020F050404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dinamis.data-terra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application-dinamis.data-terra.org/" TargetMode="External"/><Relationship Id="rId4" Type="http://schemas.openxmlformats.org/officeDocument/2006/relationships/hyperlink" Target="https://dinamis.teledetection.fr/log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75732" y="2348880"/>
            <a:ext cx="6840538" cy="72008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5400" b="1" dirty="0"/>
              <a:t>DINAMIS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332A228-BBDE-944C-82D1-C71719E5745E}"/>
              </a:ext>
            </a:extLst>
          </p:cNvPr>
          <p:cNvSpPr txBox="1"/>
          <p:nvPr/>
        </p:nvSpPr>
        <p:spPr>
          <a:xfrm>
            <a:off x="1" y="3429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D</a:t>
            </a:r>
            <a:r>
              <a:rPr lang="fr-FR" sz="2400" dirty="0"/>
              <a:t>ispositif </a:t>
            </a:r>
            <a:r>
              <a:rPr lang="fr-FR" sz="2400" b="1" dirty="0"/>
              <a:t>I</a:t>
            </a:r>
            <a:r>
              <a:rPr lang="fr-FR" sz="2400" dirty="0"/>
              <a:t>nstitutionnel </a:t>
            </a:r>
            <a:r>
              <a:rPr lang="fr-FR" sz="2400" b="1" dirty="0"/>
              <a:t>N</a:t>
            </a:r>
            <a:r>
              <a:rPr lang="fr-FR" sz="2400" dirty="0"/>
              <a:t>ational d’</a:t>
            </a:r>
            <a:r>
              <a:rPr lang="fr-FR" sz="2400" b="1" dirty="0"/>
              <a:t>A</a:t>
            </a:r>
            <a:r>
              <a:rPr lang="fr-FR" sz="2400" dirty="0"/>
              <a:t>pprovisionnement </a:t>
            </a:r>
            <a:r>
              <a:rPr lang="fr-FR" sz="2400" b="1" dirty="0">
                <a:solidFill>
                  <a:srgbClr val="1A1D54"/>
                </a:solidFill>
              </a:rPr>
              <a:t>M</a:t>
            </a:r>
            <a:r>
              <a:rPr lang="fr-FR" sz="2400" dirty="0">
                <a:solidFill>
                  <a:srgbClr val="1A1D54"/>
                </a:solidFill>
              </a:rPr>
              <a:t>utualisé</a:t>
            </a:r>
            <a:r>
              <a:rPr lang="fr-FR" sz="2400" dirty="0"/>
              <a:t> en  </a:t>
            </a:r>
            <a:r>
              <a:rPr lang="fr-FR" sz="2400" b="1" dirty="0"/>
              <a:t>I</a:t>
            </a:r>
            <a:r>
              <a:rPr lang="fr-FR" sz="2400" dirty="0"/>
              <a:t>magerie </a:t>
            </a:r>
            <a:r>
              <a:rPr lang="fr-FR" sz="2400" b="1" dirty="0"/>
              <a:t>S</a:t>
            </a:r>
            <a:r>
              <a:rPr lang="fr-FR" sz="2400" dirty="0"/>
              <a:t>atellitaire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E8CBF7E-C925-7543-BDE5-B975915146F3}"/>
              </a:ext>
            </a:extLst>
          </p:cNvPr>
          <p:cNvGrpSpPr/>
          <p:nvPr/>
        </p:nvGrpSpPr>
        <p:grpSpPr>
          <a:xfrm>
            <a:off x="3389809" y="4509120"/>
            <a:ext cx="5412384" cy="588454"/>
            <a:chOff x="1284649" y="5752225"/>
            <a:chExt cx="3491304" cy="379588"/>
          </a:xfrm>
        </p:grpSpPr>
        <p:pic>
          <p:nvPicPr>
            <p:cNvPr id="5" name="Picture 12" descr="IGN_logo_2012">
              <a:extLst>
                <a:ext uri="{FF2B5EF4-FFF2-40B4-BE49-F238E27FC236}">
                  <a16:creationId xmlns:a16="http://schemas.microsoft.com/office/drawing/2014/main" id="{9E2EF40B-0D67-3749-8523-99DF087A489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821" y="5799774"/>
              <a:ext cx="261154" cy="284491"/>
            </a:xfrm>
            <a:prstGeom prst="rect">
              <a:avLst/>
            </a:prstGeom>
            <a:noFill/>
          </p:spPr>
        </p:pic>
        <p:pic>
          <p:nvPicPr>
            <p:cNvPr id="6" name="Picture 4" descr="Résultat de recherche d'images pour &quot;cnes&quot;">
              <a:extLst>
                <a:ext uri="{FF2B5EF4-FFF2-40B4-BE49-F238E27FC236}">
                  <a16:creationId xmlns:a16="http://schemas.microsoft.com/office/drawing/2014/main" id="{1033A49D-1ACB-A048-973B-582428C8292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649" y="5752225"/>
              <a:ext cx="428777" cy="379588"/>
            </a:xfrm>
            <a:prstGeom prst="rect">
              <a:avLst/>
            </a:prstGeom>
            <a:noFill/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662CC23-A7A8-BF43-B397-CD23161118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464" y="5787463"/>
              <a:ext cx="309113" cy="30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4043AD6-B6C6-474F-AE0B-BF703F81B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4013" y="5875272"/>
              <a:ext cx="481940" cy="133495"/>
            </a:xfrm>
            <a:prstGeom prst="rect">
              <a:avLst/>
            </a:prstGeom>
          </p:spPr>
        </p:pic>
        <p:pic>
          <p:nvPicPr>
            <p:cNvPr id="9" name="Image 8" descr="inrae-logo.png">
              <a:extLst>
                <a:ext uri="{FF2B5EF4-FFF2-40B4-BE49-F238E27FC236}">
                  <a16:creationId xmlns:a16="http://schemas.microsoft.com/office/drawing/2014/main" id="{54B8432F-5B45-1E44-A49F-B302A6561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8615" y="5851627"/>
              <a:ext cx="506870" cy="180784"/>
            </a:xfrm>
            <a:prstGeom prst="rect">
              <a:avLst/>
            </a:prstGeom>
          </p:spPr>
        </p:pic>
        <p:pic>
          <p:nvPicPr>
            <p:cNvPr id="10" name="Image 9" descr="00-IRD.png">
              <a:extLst>
                <a:ext uri="{FF2B5EF4-FFF2-40B4-BE49-F238E27FC236}">
                  <a16:creationId xmlns:a16="http://schemas.microsoft.com/office/drawing/2014/main" id="{A45BA998-A581-2543-A5FF-CFC818BB6C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3523" y="5826608"/>
              <a:ext cx="313260" cy="230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039902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DINAMIS : pour qui ? Pour quoi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3304"/>
            <a:ext cx="10972800" cy="935576"/>
          </a:xfrm>
        </p:spPr>
        <p:txBody>
          <a:bodyPr>
            <a:noAutofit/>
          </a:bodyPr>
          <a:lstStyle/>
          <a:p>
            <a:pPr marL="93662" lvl="2" indent="0" algn="ctr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sz="2000" dirty="0"/>
              <a:t>Permettre et faciliter l’accès et les usages des images satellitaires de très haute résolution spatiale (THRS)</a:t>
            </a:r>
          </a:p>
        </p:txBody>
      </p:sp>
      <p:pic>
        <p:nvPicPr>
          <p:cNvPr id="4" name="Image 3" descr="Pleiades Senegal.png">
            <a:extLst>
              <a:ext uri="{FF2B5EF4-FFF2-40B4-BE49-F238E27FC236}">
                <a16:creationId xmlns:a16="http://schemas.microsoft.com/office/drawing/2014/main" id="{2E918EDD-B509-0046-8198-268285E903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2000" contras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498" y="4567206"/>
            <a:ext cx="2427022" cy="1412842"/>
          </a:xfrm>
          <a:prstGeom prst="rect">
            <a:avLst/>
          </a:prstGeom>
        </p:spPr>
      </p:pic>
      <p:pic>
        <p:nvPicPr>
          <p:cNvPr id="6" name="Image 5" descr="Couv 2020.jpg">
            <a:extLst>
              <a:ext uri="{FF2B5EF4-FFF2-40B4-BE49-F238E27FC236}">
                <a16:creationId xmlns:a16="http://schemas.microsoft.com/office/drawing/2014/main" id="{BB8A520A-ADD5-AA45-9FB5-0312F8DAED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427" y="2106340"/>
            <a:ext cx="2421093" cy="226081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13AA935-FBCF-A54A-A0CD-5945955D8E6E}"/>
              </a:ext>
            </a:extLst>
          </p:cNvPr>
          <p:cNvSpPr txBox="1"/>
          <p:nvPr/>
        </p:nvSpPr>
        <p:spPr>
          <a:xfrm>
            <a:off x="8184232" y="4367151"/>
            <a:ext cx="26686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Couverture métropolitaine 2020. Copyright ADS - IRD, INRAE, IGN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053543D-9C00-614A-93FF-4CAC123ACBC1}"/>
              </a:ext>
            </a:extLst>
          </p:cNvPr>
          <p:cNvSpPr txBox="1">
            <a:spLocks/>
          </p:cNvSpPr>
          <p:nvPr/>
        </p:nvSpPr>
        <p:spPr>
          <a:xfrm>
            <a:off x="609600" y="2679116"/>
            <a:ext cx="7304584" cy="348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1A173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A173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A173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A173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A17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rgbClr val="007C89"/>
                </a:solidFill>
              </a:rPr>
              <a:t>Utilisateurs institutionnels autorisés français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Pour la recherche scientifique, l’enseignement supérieur et les acteurs des territoires</a:t>
            </a:r>
            <a:br>
              <a:rPr lang="fr-FR" sz="1800" dirty="0"/>
            </a:br>
            <a:endParaRPr lang="fr-FR" sz="1800" dirty="0"/>
          </a:p>
          <a:p>
            <a:pPr marL="0" indent="0">
              <a:buNone/>
            </a:pPr>
            <a:r>
              <a:rPr lang="fr-FR" sz="1800" b="1" dirty="0">
                <a:solidFill>
                  <a:srgbClr val="007C89"/>
                </a:solidFill>
              </a:rPr>
              <a:t>Utilisateurs institutionnels autorisés scientifiques étrangers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Pour la coopération au Sud, dans l’Union Européenne </a:t>
            </a:r>
            <a:r>
              <a:rPr lang="fr-FR" sz="1800" dirty="0">
                <a:solidFill>
                  <a:schemeClr val="tx1"/>
                </a:solidFill>
              </a:rPr>
              <a:t>et internationale</a:t>
            </a:r>
            <a:br>
              <a:rPr lang="fr-FR" sz="1800" dirty="0"/>
            </a:br>
            <a:endParaRPr lang="fr-FR" sz="1800" dirty="0"/>
          </a:p>
          <a:p>
            <a:pPr marL="0" indent="0">
              <a:buNone/>
            </a:pPr>
            <a:r>
              <a:rPr lang="fr-FR" sz="1800" b="1" dirty="0">
                <a:solidFill>
                  <a:srgbClr val="007C89"/>
                </a:solidFill>
              </a:rPr>
              <a:t>Utilisateurs privés (France)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Pour les porteurs de projets R&amp;D et les prestataires de commandes publiques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306146-791A-D345-8259-5D101FBD9180}"/>
              </a:ext>
            </a:extLst>
          </p:cNvPr>
          <p:cNvSpPr txBox="1"/>
          <p:nvPr/>
        </p:nvSpPr>
        <p:spPr>
          <a:xfrm>
            <a:off x="8320424" y="5949280"/>
            <a:ext cx="2150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rgbClr val="1A173D"/>
                </a:solidFill>
              </a:rPr>
              <a:t>Littoral Sénégal. Pléiades Copyright CNES, ADS</a:t>
            </a:r>
          </a:p>
        </p:txBody>
      </p:sp>
    </p:spTree>
    <p:extLst>
      <p:ext uri="{BB962C8B-B14F-4D97-AF65-F5344CB8AC3E}">
        <p14:creationId xmlns:p14="http://schemas.microsoft.com/office/powerpoint/2010/main" val="16350396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103D1C7-3B66-5D49-8001-072029561D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3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1893699"/>
            <a:ext cx="3744416" cy="37979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47875"/>
            <a:ext cx="10972800" cy="580925"/>
          </a:xfrm>
        </p:spPr>
        <p:txBody>
          <a:bodyPr/>
          <a:lstStyle/>
          <a:p>
            <a:r>
              <a:rPr lang="fr-FR" b="1" dirty="0"/>
              <a:t>L’offre THRS institutionnelle</a:t>
            </a:r>
          </a:p>
        </p:txBody>
      </p:sp>
      <p:sp>
        <p:nvSpPr>
          <p:cNvPr id="6" name="Espace réservé du contenu 10">
            <a:extLst>
              <a:ext uri="{FF2B5EF4-FFF2-40B4-BE49-F238E27FC236}">
                <a16:creationId xmlns:a16="http://schemas.microsoft.com/office/drawing/2014/main" id="{CC726CD4-9730-8D44-979D-569F8CAF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471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>
                <a:solidFill>
                  <a:srgbClr val="007C89"/>
                </a:solidFill>
              </a:rPr>
              <a:t>Couvertures spécifiques Pléiades</a:t>
            </a:r>
            <a:br>
              <a:rPr lang="fr-FR" sz="1800" b="1" dirty="0">
                <a:solidFill>
                  <a:srgbClr val="007C89"/>
                </a:solidFill>
              </a:rPr>
            </a:br>
            <a:r>
              <a:rPr lang="fr-FR" sz="1800" b="0" dirty="0">
                <a:solidFill>
                  <a:srgbClr val="1A1D54"/>
                </a:solidFill>
              </a:rPr>
              <a:t>littoraux sableux métropolitains et guyanais, DOM-TOM...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>
                <a:solidFill>
                  <a:srgbClr val="007C89"/>
                </a:solidFill>
              </a:rPr>
              <a:t>Couvertures millésimées SPOT 6-7 France métropolitaine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>
                <a:solidFill>
                  <a:srgbClr val="007C89"/>
                </a:solidFill>
              </a:rPr>
              <a:t>Acquisitions ad-hoc Pléiades et SPOT 6-7</a:t>
            </a:r>
          </a:p>
          <a:p>
            <a:r>
              <a:rPr lang="fr-FR" sz="1800" b="0" dirty="0">
                <a:solidFill>
                  <a:srgbClr val="1A1D54"/>
                </a:solidFill>
              </a:rPr>
              <a:t>Monde entier - Exprimées par les UIA, quel que soit leur lieu d’affectation.</a:t>
            </a:r>
          </a:p>
          <a:p>
            <a:pPr marL="0" indent="0">
              <a:buNone/>
            </a:pPr>
            <a:endParaRPr lang="fr-FR" sz="1800" dirty="0">
              <a:solidFill>
                <a:srgbClr val="1A1D54"/>
              </a:solidFill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007C89"/>
                </a:solidFill>
              </a:rPr>
              <a:t>Imageries complémentaires haute résolution</a:t>
            </a:r>
          </a:p>
          <a:p>
            <a:r>
              <a:rPr lang="fr-FR" sz="1800" b="0" dirty="0">
                <a:solidFill>
                  <a:srgbClr val="1A1D54"/>
                </a:solidFill>
              </a:rPr>
              <a:t>Relais vers le programme CNES Spot World </a:t>
            </a:r>
            <a:r>
              <a:rPr lang="fr-FR" sz="1800" b="0" dirty="0" err="1">
                <a:solidFill>
                  <a:srgbClr val="1A1D54"/>
                </a:solidFill>
              </a:rPr>
              <a:t>Heritage</a:t>
            </a:r>
            <a:r>
              <a:rPr lang="fr-FR" sz="1800" b="0" dirty="0">
                <a:solidFill>
                  <a:srgbClr val="1A1D54"/>
                </a:solidFill>
              </a:rPr>
              <a:t> (Spot 1-5), plateforme CNES PEPS (</a:t>
            </a:r>
            <a:r>
              <a:rPr lang="fr-FR" sz="1800" b="0" dirty="0" err="1">
                <a:solidFill>
                  <a:srgbClr val="1A1D54"/>
                </a:solidFill>
              </a:rPr>
              <a:t>Sentinel</a:t>
            </a:r>
            <a:r>
              <a:rPr lang="fr-FR" sz="1800" b="0" dirty="0">
                <a:solidFill>
                  <a:srgbClr val="1A1D54"/>
                </a:solidFill>
              </a:rPr>
              <a:t> 2), </a:t>
            </a:r>
            <a:r>
              <a:rPr lang="fr-FR" sz="1800" b="0" dirty="0" err="1">
                <a:solidFill>
                  <a:srgbClr val="1A1D54"/>
                </a:solidFill>
              </a:rPr>
              <a:t>Geosud</a:t>
            </a:r>
            <a:r>
              <a:rPr lang="fr-FR" sz="1800" b="0" dirty="0">
                <a:solidFill>
                  <a:srgbClr val="1A1D54"/>
                </a:solidFill>
              </a:rPr>
              <a:t>, programme CNES </a:t>
            </a:r>
            <a:r>
              <a:rPr lang="fr-FR" sz="1800" b="0" dirty="0" err="1">
                <a:solidFill>
                  <a:srgbClr val="1A1D54"/>
                </a:solidFill>
              </a:rPr>
              <a:t>Kalideos</a:t>
            </a:r>
            <a:r>
              <a:rPr lang="fr-FR" sz="1800" b="0" dirty="0">
                <a:solidFill>
                  <a:srgbClr val="1A1D54"/>
                </a:solidFill>
              </a:rPr>
              <a:t> : </a:t>
            </a:r>
            <a:r>
              <a:rPr lang="fr-FR" sz="1800" b="0" dirty="0" err="1">
                <a:solidFill>
                  <a:srgbClr val="1A1D54"/>
                </a:solidFill>
              </a:rPr>
              <a:t>RapidEye</a:t>
            </a:r>
            <a:r>
              <a:rPr lang="fr-FR" sz="1800" b="0" dirty="0">
                <a:solidFill>
                  <a:srgbClr val="1A1D54"/>
                </a:solidFill>
              </a:rPr>
              <a:t>, </a:t>
            </a:r>
            <a:r>
              <a:rPr lang="fr-FR" sz="1800" b="0" dirty="0" err="1">
                <a:solidFill>
                  <a:srgbClr val="1A1D54"/>
                </a:solidFill>
              </a:rPr>
              <a:t>CosmoSkyMed</a:t>
            </a:r>
            <a:r>
              <a:rPr lang="fr-FR" sz="1800" b="0" dirty="0">
                <a:solidFill>
                  <a:srgbClr val="1A1D54"/>
                </a:solidFill>
              </a:rPr>
              <a:t>, </a:t>
            </a:r>
            <a:r>
              <a:rPr lang="fr-FR" sz="1800" b="0" dirty="0" err="1">
                <a:solidFill>
                  <a:srgbClr val="1A1D54"/>
                </a:solidFill>
              </a:rPr>
              <a:t>TerraSar</a:t>
            </a:r>
            <a:r>
              <a:rPr lang="fr-FR" sz="1800" b="0" dirty="0">
                <a:solidFill>
                  <a:srgbClr val="1A1D54"/>
                </a:solidFill>
              </a:rPr>
              <a:t>,-X, Aster...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317288808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Les services sur le web : évolutions et simplifications à venir</a:t>
            </a:r>
            <a:endParaRPr lang="fr-FR" b="1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A38CA4A-2255-3E41-B49C-91D5FB8BB3B0}"/>
              </a:ext>
            </a:extLst>
          </p:cNvPr>
          <p:cNvSpPr txBox="1">
            <a:spLocks/>
          </p:cNvSpPr>
          <p:nvPr/>
        </p:nvSpPr>
        <p:spPr>
          <a:xfrm>
            <a:off x="335360" y="1359287"/>
            <a:ext cx="5256584" cy="3109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rgbClr val="EE7412"/>
                </a:solidFill>
                <a:latin typeface="Praxis Next Medium" panose="020F060404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1E1F4F"/>
                </a:solidFill>
                <a:latin typeface="Praxis Next" panose="020F0504040203020204" pitchFamily="34" charset="0"/>
                <a:ea typeface="+mn-ea"/>
                <a:cs typeface="+mn-cs"/>
              </a:defRPr>
            </a:lvl2pPr>
            <a:lvl3pPr marL="623888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Century Gothic" panose="020B0502020202020204" pitchFamily="34" charset="0"/>
              <a:buChar char="●"/>
              <a:defRPr sz="16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25588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»"/>
              <a:defRPr sz="14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100" dirty="0">
                <a:solidFill>
                  <a:schemeClr val="accent4"/>
                </a:solidFill>
              </a:rPr>
              <a:t>Le portail  </a:t>
            </a:r>
            <a:r>
              <a:rPr lang="fr-FR" altLang="fr-FR" sz="2100" dirty="0"/>
              <a:t>- </a:t>
            </a:r>
            <a:r>
              <a:rPr lang="fr-FR" altLang="fr-FR" sz="2100" dirty="0">
                <a:hlinkClick r:id="rId3"/>
              </a:rPr>
              <a:t>https://dinamis.data-terra.org</a:t>
            </a:r>
            <a:r>
              <a:rPr lang="fr-FR" altLang="fr-FR" sz="2100" dirty="0"/>
              <a:t> </a:t>
            </a:r>
            <a:endParaRPr lang="fr-FR" sz="2100" dirty="0"/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r>
              <a:rPr lang="fr-FR" sz="2100" b="0" dirty="0">
                <a:solidFill>
                  <a:schemeClr val="tx1"/>
                </a:solidFill>
                <a:latin typeface="+mj-lt"/>
              </a:rPr>
              <a:t>Informations générales</a:t>
            </a:r>
          </a:p>
          <a:p>
            <a:r>
              <a:rPr lang="fr-FR" sz="2100" b="0" dirty="0">
                <a:solidFill>
                  <a:schemeClr val="tx1"/>
                </a:solidFill>
                <a:latin typeface="+mj-lt"/>
              </a:rPr>
              <a:t>Documents utiles </a:t>
            </a:r>
          </a:p>
          <a:p>
            <a:r>
              <a:rPr lang="fr-FR" sz="2100" b="0" dirty="0">
                <a:solidFill>
                  <a:schemeClr val="tx1"/>
                </a:solidFill>
                <a:latin typeface="+mj-lt"/>
              </a:rPr>
              <a:t>Support utilisateur</a:t>
            </a:r>
          </a:p>
          <a:p>
            <a:r>
              <a:rPr lang="fr-FR" sz="2100" b="0" dirty="0">
                <a:solidFill>
                  <a:schemeClr val="tx1"/>
                </a:solidFill>
                <a:latin typeface="+mj-lt"/>
              </a:rPr>
              <a:t>Actualités, </a:t>
            </a:r>
            <a:br>
              <a:rPr lang="fr-FR" sz="2100" b="0" dirty="0">
                <a:solidFill>
                  <a:schemeClr val="tx1"/>
                </a:solidFill>
                <a:latin typeface="+mj-lt"/>
              </a:rPr>
            </a:br>
            <a:r>
              <a:rPr lang="fr-FR" sz="2100" b="0" dirty="0">
                <a:solidFill>
                  <a:schemeClr val="tx1"/>
                </a:solidFill>
                <a:latin typeface="+mj-lt"/>
              </a:rPr>
              <a:t>Cas d’usages</a:t>
            </a:r>
          </a:p>
          <a:p>
            <a:r>
              <a:rPr lang="fr-FR" sz="2100" b="0" dirty="0">
                <a:solidFill>
                  <a:schemeClr val="tx1"/>
                </a:solidFill>
                <a:latin typeface="+mj-lt"/>
              </a:rPr>
              <a:t>Evènements</a:t>
            </a:r>
          </a:p>
          <a:p>
            <a:endParaRPr lang="fr-FR" dirty="0">
              <a:solidFill>
                <a:srgbClr val="007C89"/>
              </a:solidFill>
            </a:endParaRPr>
          </a:p>
          <a:p>
            <a:r>
              <a:rPr lang="fr-FR" dirty="0">
                <a:solidFill>
                  <a:srgbClr val="007C89"/>
                </a:solidFill>
              </a:rPr>
              <a:t>+ compte LinkedIn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CAC1433-2057-834B-B7CD-B0D6722592E2}"/>
              </a:ext>
            </a:extLst>
          </p:cNvPr>
          <p:cNvSpPr txBox="1">
            <a:spLocks/>
          </p:cNvSpPr>
          <p:nvPr/>
        </p:nvSpPr>
        <p:spPr>
          <a:xfrm>
            <a:off x="335360" y="4543730"/>
            <a:ext cx="11521280" cy="21256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rgbClr val="007C8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1A173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A173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1A173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1A17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800" dirty="0">
                <a:solidFill>
                  <a:schemeClr val="accent4"/>
                </a:solidFill>
              </a:rPr>
              <a:t>Le catalogue </a:t>
            </a:r>
            <a:r>
              <a:rPr lang="fr-FR" altLang="fr-FR" sz="1800" dirty="0"/>
              <a:t>- </a:t>
            </a:r>
            <a:r>
              <a:rPr lang="fr-FR" altLang="fr-FR" sz="1800" dirty="0">
                <a:hlinkClick r:id="rId4"/>
              </a:rPr>
              <a:t>https://catalogue-dinamis.data-terra.org</a:t>
            </a:r>
            <a:r>
              <a:rPr lang="fr-FR" altLang="fr-FR" sz="1800" dirty="0"/>
              <a:t> </a:t>
            </a:r>
            <a:endParaRPr lang="fr-FR" altLang="fr-FR" sz="2000" dirty="0"/>
          </a:p>
          <a:p>
            <a:endParaRPr lang="fr-FR" dirty="0"/>
          </a:p>
          <a:p>
            <a:r>
              <a:rPr lang="fr-FR" b="0" dirty="0">
                <a:solidFill>
                  <a:schemeClr val="tx1"/>
                </a:solidFill>
              </a:rPr>
              <a:t>Mise à jour permanente : approvisionné par les nouvelles </a:t>
            </a:r>
            <a:br>
              <a:rPr lang="fr-FR" b="0" dirty="0">
                <a:solidFill>
                  <a:schemeClr val="tx1"/>
                </a:solidFill>
              </a:rPr>
            </a:br>
            <a:r>
              <a:rPr lang="fr-FR" b="0" dirty="0">
                <a:solidFill>
                  <a:schemeClr val="tx1"/>
                </a:solidFill>
              </a:rPr>
              <a:t>demandes exprimées par les UIA et programmes CNES</a:t>
            </a:r>
          </a:p>
          <a:p>
            <a:r>
              <a:rPr lang="fr-FR" b="0" dirty="0">
                <a:solidFill>
                  <a:schemeClr val="tx1"/>
                </a:solidFill>
              </a:rPr>
              <a:t>Recherche, visualisation, téléchargement des imageries THRS, HRS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2BE9DD23-3376-3E45-B9B4-143581792E3A}"/>
              </a:ext>
            </a:extLst>
          </p:cNvPr>
          <p:cNvSpPr txBox="1">
            <a:spLocks/>
          </p:cNvSpPr>
          <p:nvPr/>
        </p:nvSpPr>
        <p:spPr>
          <a:xfrm>
            <a:off x="5735960" y="1344501"/>
            <a:ext cx="6120680" cy="3109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rgbClr val="007C8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1A173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A173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1A173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1A17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fr-FR" altLang="fr-FR" sz="1800" dirty="0">
                <a:solidFill>
                  <a:schemeClr val="accent4"/>
                </a:solidFill>
              </a:rPr>
              <a:t>L’application de demandes d’imageries  </a:t>
            </a:r>
            <a:r>
              <a:rPr lang="fr-FR" altLang="fr-FR" sz="1800" dirty="0">
                <a:hlinkClick r:id="rId5"/>
              </a:rPr>
              <a:t>https://application-dinamis.data-terra.org</a:t>
            </a:r>
            <a:r>
              <a:rPr lang="fr-FR" altLang="fr-FR" sz="1800" dirty="0"/>
              <a:t> 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fr-FR" altLang="fr-FR" b="0" dirty="0">
                <a:solidFill>
                  <a:schemeClr val="tx1"/>
                </a:solidFill>
              </a:rPr>
              <a:t>Expression des besoins utilisateurs </a:t>
            </a:r>
            <a:br>
              <a:rPr lang="fr-FR" altLang="fr-FR" b="0" dirty="0">
                <a:solidFill>
                  <a:schemeClr val="tx1"/>
                </a:solidFill>
              </a:rPr>
            </a:br>
            <a:r>
              <a:rPr lang="fr-FR" altLang="fr-FR" b="0" dirty="0">
                <a:solidFill>
                  <a:schemeClr val="tx1"/>
                </a:solidFill>
              </a:rPr>
              <a:t>(archives Pléiades et Spot 6-7 </a:t>
            </a:r>
            <a:br>
              <a:rPr lang="fr-FR" altLang="fr-FR" b="0" dirty="0">
                <a:solidFill>
                  <a:schemeClr val="tx1"/>
                </a:solidFill>
              </a:rPr>
            </a:br>
            <a:r>
              <a:rPr lang="fr-FR" altLang="fr-FR" b="0" dirty="0" err="1">
                <a:solidFill>
                  <a:schemeClr val="tx1"/>
                </a:solidFill>
              </a:rPr>
              <a:t>Géostore</a:t>
            </a:r>
            <a:r>
              <a:rPr lang="fr-FR" altLang="fr-FR" b="0" dirty="0">
                <a:solidFill>
                  <a:schemeClr val="tx1"/>
                </a:solidFill>
              </a:rPr>
              <a:t>, programmations)</a:t>
            </a:r>
            <a:br>
              <a:rPr lang="fr-FR" altLang="fr-FR" b="0" dirty="0">
                <a:solidFill>
                  <a:schemeClr val="tx1"/>
                </a:solidFill>
              </a:rPr>
            </a:br>
            <a:r>
              <a:rPr lang="fr-FR" altLang="fr-FR" b="0" dirty="0">
                <a:solidFill>
                  <a:schemeClr val="tx1"/>
                </a:solidFill>
              </a:rPr>
              <a:t>Instruction des demandes</a:t>
            </a:r>
            <a:br>
              <a:rPr lang="fr-FR" altLang="fr-FR" b="0" dirty="0">
                <a:solidFill>
                  <a:schemeClr val="tx1"/>
                </a:solidFill>
              </a:rPr>
            </a:br>
            <a:r>
              <a:rPr lang="fr-FR" altLang="fr-FR" b="0" dirty="0">
                <a:solidFill>
                  <a:schemeClr val="tx1"/>
                </a:solidFill>
              </a:rPr>
              <a:t>Support utilisateur </a:t>
            </a:r>
          </a:p>
        </p:txBody>
      </p:sp>
      <p:pic>
        <p:nvPicPr>
          <p:cNvPr id="14" name="Image 13" descr="2 - ZoneInteretGéographique.PNG">
            <a:extLst>
              <a:ext uri="{FF2B5EF4-FFF2-40B4-BE49-F238E27FC236}">
                <a16:creationId xmlns:a16="http://schemas.microsoft.com/office/drawing/2014/main" id="{69443B08-3496-4E45-9204-A7AAAED9A6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883" y="2276872"/>
            <a:ext cx="1890841" cy="1811226"/>
          </a:xfrm>
          <a:prstGeom prst="rect">
            <a:avLst/>
          </a:prstGeom>
        </p:spPr>
      </p:pic>
      <p:pic>
        <p:nvPicPr>
          <p:cNvPr id="15" name="Image 14" descr="Accueil Site.png">
            <a:extLst>
              <a:ext uri="{FF2B5EF4-FFF2-40B4-BE49-F238E27FC236}">
                <a16:creationId xmlns:a16="http://schemas.microsoft.com/office/drawing/2014/main" id="{559CE854-4757-2E48-8557-16562A0B24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0" y="2193838"/>
            <a:ext cx="2108643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 descr="Accueil Catalogue.png">
            <a:extLst>
              <a:ext uri="{FF2B5EF4-FFF2-40B4-BE49-F238E27FC236}">
                <a16:creationId xmlns:a16="http://schemas.microsoft.com/office/drawing/2014/main" id="{EBD3547F-BE92-A843-BEB3-481CDA208CE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3" y="4672550"/>
            <a:ext cx="3398168" cy="1920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9761560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352" y="881497"/>
            <a:ext cx="4790591" cy="580925"/>
          </a:xfrm>
        </p:spPr>
        <p:txBody>
          <a:bodyPr/>
          <a:lstStyle/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Zoom sur la Couverture métropole Spot 6-7</a:t>
            </a: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1B85BC-793B-F948-BC53-417D78D08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779"/>
                    </a14:imgEffect>
                    <a14:imgEffect>
                      <a14:saturation sat="91000"/>
                    </a14:imgEffect>
                    <a14:imgEffect>
                      <a14:brightnessContrast bright="26000" contras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4276" y="846531"/>
            <a:ext cx="6535290" cy="6011469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8244EC6B-7882-7A4F-8421-55FB59381DA5}"/>
              </a:ext>
            </a:extLst>
          </p:cNvPr>
          <p:cNvSpPr txBox="1">
            <a:spLocks/>
          </p:cNvSpPr>
          <p:nvPr/>
        </p:nvSpPr>
        <p:spPr>
          <a:xfrm>
            <a:off x="551384" y="3568155"/>
            <a:ext cx="4622304" cy="580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EE7412"/>
                </a:solidFill>
                <a:effectLst/>
                <a:latin typeface="Praxis Next Heavy" panose="020F0904040203020204" pitchFamily="34" charset="0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Zoom sur l’imagerie Pléiades</a:t>
            </a:r>
            <a:endParaRPr lang="fr-FR" sz="2000" dirty="0"/>
          </a:p>
        </p:txBody>
      </p:sp>
      <p:pic>
        <p:nvPicPr>
          <p:cNvPr id="8" name="Image 7" descr="Montpellier_2020.png">
            <a:extLst>
              <a:ext uri="{FF2B5EF4-FFF2-40B4-BE49-F238E27FC236}">
                <a16:creationId xmlns:a16="http://schemas.microsoft.com/office/drawing/2014/main" id="{D3832F3A-C796-3A4F-8FAB-906B7D77F7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15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7" y="4260669"/>
            <a:ext cx="2880320" cy="226919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BFB1AF-DEF4-BC45-985A-6183C20BB3CD}"/>
              </a:ext>
            </a:extLst>
          </p:cNvPr>
          <p:cNvSpPr txBox="1"/>
          <p:nvPr/>
        </p:nvSpPr>
        <p:spPr>
          <a:xfrm>
            <a:off x="9353" y="6567155"/>
            <a:ext cx="3206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>
                <a:solidFill>
                  <a:srgbClr val="1A1D54"/>
                </a:solidFill>
              </a:rPr>
              <a:t>Montpellier. Pléiades © CNES 2020, distribution Airbus DS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7BA3B86-8FF4-BF4D-BB5F-61C6A08EC23E}"/>
              </a:ext>
            </a:extLst>
          </p:cNvPr>
          <p:cNvSpPr txBox="1"/>
          <p:nvPr/>
        </p:nvSpPr>
        <p:spPr>
          <a:xfrm>
            <a:off x="119337" y="1537211"/>
            <a:ext cx="524690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1D54"/>
                </a:solidFill>
                <a:latin typeface="Praxis Next Medium" panose="020F0604040203020204" pitchFamily="34" charset="0"/>
              </a:rPr>
              <a:t>Réalisée annuellement du 01 avril ou 15 octobre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1D54"/>
                </a:solidFill>
                <a:latin typeface="Praxis Next Medium" panose="020F0604040203020204" pitchFamily="34" charset="0"/>
              </a:rPr>
              <a:t>Possibilité de personnaliser les paramètres : offre « Couverture sur mesure «  adressée aux Régions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1D54"/>
                </a:solidFill>
                <a:latin typeface="Praxis Next Medium" panose="020F0604040203020204" pitchFamily="34" charset="0"/>
              </a:rPr>
              <a:t>1,5 m de résolution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1D54"/>
                </a:solidFill>
                <a:latin typeface="Praxis Next Medium" panose="020F0604040203020204" pitchFamily="34" charset="0"/>
              </a:rPr>
              <a:t>Téléchargeable depuis le Catalogue ou directement à IGN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8EE649-8702-B34F-B9AD-86D5C2662A3F}"/>
              </a:ext>
            </a:extLst>
          </p:cNvPr>
          <p:cNvSpPr txBox="1"/>
          <p:nvPr/>
        </p:nvSpPr>
        <p:spPr>
          <a:xfrm>
            <a:off x="3071664" y="4411558"/>
            <a:ext cx="25826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-130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1D54"/>
                </a:solidFill>
                <a:latin typeface="Praxis Next Medium" panose="020F0604040203020204" pitchFamily="34" charset="0"/>
              </a:rPr>
              <a:t>Comme pour Spot 6-7, acquisitions à la demande (archives commerciales ou programmations)</a:t>
            </a:r>
          </a:p>
          <a:p>
            <a:pPr marL="139700" indent="-130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1D54"/>
                </a:solidFill>
                <a:latin typeface="Praxis Next Medium" panose="020F0604040203020204" pitchFamily="34" charset="0"/>
              </a:rPr>
              <a:t>0,5 m de résolution</a:t>
            </a:r>
          </a:p>
          <a:p>
            <a:pPr marL="139700" indent="-130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1D54"/>
                </a:solidFill>
                <a:latin typeface="Praxis Next Medium" panose="020F0604040203020204" pitchFamily="34" charset="0"/>
              </a:rPr>
              <a:t>Téléchargeable depuis le Catalogue</a:t>
            </a:r>
          </a:p>
        </p:txBody>
      </p:sp>
    </p:spTree>
    <p:extLst>
      <p:ext uri="{BB962C8B-B14F-4D97-AF65-F5344CB8AC3E}">
        <p14:creationId xmlns:p14="http://schemas.microsoft.com/office/powerpoint/2010/main" val="3026387147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903859"/>
            <a:ext cx="10972800" cy="580925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Attente en termes d’animation régionale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endParaRPr lang="fr-FR" sz="2000" dirty="0"/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Tx/>
              <a:buChar char="-"/>
              <a:defRPr/>
            </a:pPr>
            <a:r>
              <a:rPr lang="fr-FR" sz="2000" dirty="0"/>
              <a:t>Faire connaitre les offres en imageries THRS du dispositif auprès d’utilisateurs potentiels mais aussi de décideurs locaux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Tx/>
              <a:buChar char="-"/>
              <a:defRPr/>
            </a:pPr>
            <a:r>
              <a:rPr lang="fr-FR" sz="2000" dirty="0"/>
              <a:t>Faire remonter des besoins (données, formations, démos…)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Tx/>
              <a:buChar char="-"/>
              <a:defRPr/>
            </a:pPr>
            <a:r>
              <a:rPr lang="fr-FR" sz="2000" dirty="0"/>
              <a:t>Travailler à un kit « Prise en main outils DINAMIS » utilisable par des relais dans le cadre d’évènements locaux  ?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Tx/>
              <a:buChar char="-"/>
              <a:defRPr/>
            </a:pPr>
            <a:r>
              <a:rPr lang="fr-FR" sz="2000" dirty="0"/>
              <a:t>Développer avec les acteurs concernés des actions ciblées ROM, notamment Guyane en prévision de l’articulation avec le dispositif SEAS Guyane</a:t>
            </a:r>
            <a:endParaRPr lang="fr-FR" sz="900" dirty="0"/>
          </a:p>
          <a:p>
            <a:pPr marL="93662" lvl="2" indent="0" algn="ctr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r>
              <a:rPr lang="fr-FR" sz="1800" dirty="0"/>
              <a:t>Rappel : Atelier participatif « prospective DINAMIS » le 11 juin avec des représentants d’utilisateurs (site web Actualité du 03 mai). Les responsables d’ART sont invités.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Tx/>
              <a:buChar char="-"/>
              <a:defRPr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165516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dele_Theia-DataTerra">
  <a:themeElements>
    <a:clrScheme name="Personnalisé 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86D13"/>
      </a:accent1>
      <a:accent2>
        <a:srgbClr val="333132"/>
      </a:accent2>
      <a:accent3>
        <a:srgbClr val="1F916E"/>
      </a:accent3>
      <a:accent4>
        <a:srgbClr val="1C6394"/>
      </a:accent4>
      <a:accent5>
        <a:srgbClr val="969696"/>
      </a:accent5>
      <a:accent6>
        <a:srgbClr val="E78A5C"/>
      </a:accent6>
      <a:hlink>
        <a:srgbClr val="E86D13"/>
      </a:hlink>
      <a:folHlink>
        <a:srgbClr val="595959"/>
      </a:folHlink>
    </a:clrScheme>
    <a:fontScheme name="Personnalisé 1">
      <a:majorFont>
        <a:latin typeface="Praxis Next"/>
        <a:ea typeface=""/>
        <a:cs typeface=""/>
      </a:majorFont>
      <a:minorFont>
        <a:latin typeface="Praxis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3094659E7AD241BE0B52508D4AE041" ma:contentTypeVersion="9" ma:contentTypeDescription="Crée un document." ma:contentTypeScope="" ma:versionID="3de989a43395426d006f0c3a1c2d7b7f">
  <xsd:schema xmlns:xsd="http://www.w3.org/2001/XMLSchema" xmlns:xs="http://www.w3.org/2001/XMLSchema" xmlns:p="http://schemas.microsoft.com/office/2006/metadata/properties" xmlns:ns2="24675d9d-927e-4846-8a26-f9b7a5338489" targetNamespace="http://schemas.microsoft.com/office/2006/metadata/properties" ma:root="true" ma:fieldsID="97b6be7f2830ed6dc39a507a9f4a335f" ns2:_="">
    <xsd:import namespace="24675d9d-927e-4846-8a26-f9b7a5338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75d9d-927e-4846-8a26-f9b7a53384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D6DA72-4DB6-4E19-ABDB-99ACE8837E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75d9d-927e-4846-8a26-f9b7a5338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770D91-05DD-4849-989F-C1D6969CC2D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4675d9d-927e-4846-8a26-f9b7a5338489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54B6A5-8184-44AC-AB47-86D101B3B4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14506</TotalTime>
  <Words>485</Words>
  <Application>Microsoft Macintosh PowerPoint</Application>
  <PresentationFormat>Grand écran</PresentationFormat>
  <Paragraphs>63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Praxis Next</vt:lpstr>
      <vt:lpstr>Praxis Next Heavy</vt:lpstr>
      <vt:lpstr>Praxis Next Medium</vt:lpstr>
      <vt:lpstr>Wingdings</vt:lpstr>
      <vt:lpstr>modele_Theia-DataTerra</vt:lpstr>
      <vt:lpstr>Présentation PowerPoint</vt:lpstr>
      <vt:lpstr>DINAMIS : pour qui ? Pour quoi ?</vt:lpstr>
      <vt:lpstr>L’offre THRS institutionnelle</vt:lpstr>
      <vt:lpstr>Les services sur le web : évolutions et simplifications à venir</vt:lpstr>
      <vt:lpstr>Zoom sur la Couverture métropole Spot 6-7</vt:lpstr>
      <vt:lpstr>Attente en termes d’animation régionale</vt:lpstr>
    </vt:vector>
  </TitlesOfParts>
  <Company>CNES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Pôle Surfaces Continentales THEIA</dc:title>
  <dc:creator>Leroy Marc</dc:creator>
  <cp:lastModifiedBy>Faure Jean-François</cp:lastModifiedBy>
  <cp:revision>483</cp:revision>
  <cp:lastPrinted>2018-10-01T08:39:08Z</cp:lastPrinted>
  <dcterms:created xsi:type="dcterms:W3CDTF">2015-06-19T14:24:33Z</dcterms:created>
  <dcterms:modified xsi:type="dcterms:W3CDTF">2021-05-10T17:44:06Z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0x010100EB3094659E7AD241BE0B52508D4AE041</vt:lpwstr>
  </property>
</Properties>
</file>