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</p:sldMasterIdLst>
  <p:notesMasterIdLst>
    <p:notesMasterId r:id="rId13"/>
  </p:notesMasterIdLst>
  <p:handoutMasterIdLst>
    <p:handoutMasterId r:id="rId14"/>
  </p:handoutMasterIdLst>
  <p:sldIdLst>
    <p:sldId id="276" r:id="rId5"/>
    <p:sldId id="391" r:id="rId6"/>
    <p:sldId id="396" r:id="rId7"/>
    <p:sldId id="392" r:id="rId8"/>
    <p:sldId id="397" r:id="rId9"/>
    <p:sldId id="398" r:id="rId10"/>
    <p:sldId id="393" r:id="rId11"/>
    <p:sldId id="399" r:id="rId12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D13"/>
    <a:srgbClr val="D35B1F"/>
    <a:srgbClr val="1E1F4F"/>
    <a:srgbClr val="46AD8B"/>
    <a:srgbClr val="FF5050"/>
    <a:srgbClr val="C84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3" autoAdjust="0"/>
    <p:restoredTop sz="94638" autoAdjust="0"/>
  </p:normalViewPr>
  <p:slideViewPr>
    <p:cSldViewPr>
      <p:cViewPr varScale="1">
        <p:scale>
          <a:sx n="127" d="100"/>
          <a:sy n="127" d="100"/>
        </p:scale>
        <p:origin x="3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90" d="100"/>
          <a:sy n="90" d="100"/>
        </p:scale>
        <p:origin x="860" y="4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2304"/>
          </a:xfrm>
          <a:prstGeom prst="rect">
            <a:avLst/>
          </a:prstGeom>
        </p:spPr>
        <p:txBody>
          <a:bodyPr vert="horz" lIns="94751" tIns="47376" rIns="94751" bIns="4737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2304"/>
          </a:xfrm>
          <a:prstGeom prst="rect">
            <a:avLst/>
          </a:prstGeom>
        </p:spPr>
        <p:txBody>
          <a:bodyPr vert="horz" lIns="94751" tIns="47376" rIns="94751" bIns="47376" rtlCol="0"/>
          <a:lstStyle>
            <a:lvl1pPr algn="r">
              <a:defRPr sz="1200"/>
            </a:lvl1pPr>
          </a:lstStyle>
          <a:p>
            <a:fld id="{1EAF51BF-A2EE-49A5-B2B4-593FDC2A7B0A}" type="datetimeFigureOut">
              <a:rPr lang="fr-FR" smtClean="0"/>
              <a:pPr/>
              <a:t>10/05/2021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0674"/>
            <a:ext cx="3077137" cy="512303"/>
          </a:xfrm>
          <a:prstGeom prst="rect">
            <a:avLst/>
          </a:prstGeom>
        </p:spPr>
        <p:txBody>
          <a:bodyPr vert="horz" lIns="94751" tIns="47376" rIns="94751" bIns="4737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0506" y="9720674"/>
            <a:ext cx="3077137" cy="512303"/>
          </a:xfrm>
          <a:prstGeom prst="rect">
            <a:avLst/>
          </a:prstGeom>
        </p:spPr>
        <p:txBody>
          <a:bodyPr vert="horz" lIns="94751" tIns="47376" rIns="94751" bIns="47376" rtlCol="0" anchor="b"/>
          <a:lstStyle>
            <a:lvl1pPr algn="r">
              <a:defRPr sz="1200"/>
            </a:lvl1pPr>
          </a:lstStyle>
          <a:p>
            <a:fld id="{AF82CB15-4531-4DC7-A255-F75E78E7423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799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6363" cy="511731"/>
          </a:xfrm>
          <a:prstGeom prst="rect">
            <a:avLst/>
          </a:prstGeom>
        </p:spPr>
        <p:txBody>
          <a:bodyPr vert="horz" lIns="94751" tIns="47376" rIns="94751" bIns="47376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6" y="2"/>
            <a:ext cx="3076363" cy="511731"/>
          </a:xfrm>
          <a:prstGeom prst="rect">
            <a:avLst/>
          </a:prstGeom>
        </p:spPr>
        <p:txBody>
          <a:bodyPr vert="horz" lIns="94751" tIns="47376" rIns="94751" bIns="47376" rtlCol="0"/>
          <a:lstStyle>
            <a:lvl1pPr algn="r">
              <a:defRPr sz="1200"/>
            </a:lvl1pPr>
          </a:lstStyle>
          <a:p>
            <a:fld id="{302EE58F-E1F2-4041-B827-4C5CE5FF6854}" type="datetimeFigureOut">
              <a:rPr lang="fr-FR" smtClean="0"/>
              <a:pPr/>
              <a:t>10/05/2021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1" tIns="47376" rIns="94751" bIns="4737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4751" tIns="47376" rIns="94751" bIns="4737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721108"/>
            <a:ext cx="3076363" cy="511731"/>
          </a:xfrm>
          <a:prstGeom prst="rect">
            <a:avLst/>
          </a:prstGeom>
        </p:spPr>
        <p:txBody>
          <a:bodyPr vert="horz" lIns="94751" tIns="47376" rIns="94751" bIns="4737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6" y="9721108"/>
            <a:ext cx="3076363" cy="511731"/>
          </a:xfrm>
          <a:prstGeom prst="rect">
            <a:avLst/>
          </a:prstGeom>
        </p:spPr>
        <p:txBody>
          <a:bodyPr vert="horz" lIns="94751" tIns="47376" rIns="94751" bIns="47376" rtlCol="0" anchor="b"/>
          <a:lstStyle>
            <a:lvl1pPr algn="r">
              <a:defRPr sz="1200"/>
            </a:lvl1pPr>
          </a:lstStyle>
          <a:p>
            <a:fld id="{48918A26-E0A3-4F45-83ED-CB988BEF7B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18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06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1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59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10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9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4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b="0">
                <a:solidFill>
                  <a:srgbClr val="EE7412"/>
                </a:solidFill>
                <a:effectLst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E741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10305939" y="4978547"/>
            <a:ext cx="3398168" cy="313007"/>
          </a:xfrm>
          <a:solidFill>
            <a:srgbClr val="EE7412"/>
          </a:solidFill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228600" marR="0" lvl="0" indent="-2286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450674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64704"/>
            <a:ext cx="10972800" cy="580925"/>
          </a:xfrm>
        </p:spPr>
        <p:txBody>
          <a:bodyPr/>
          <a:lstStyle>
            <a:lvl1pPr>
              <a:defRPr sz="2800">
                <a:solidFill>
                  <a:srgbClr val="EE7412"/>
                </a:solidFill>
                <a:effectLst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413304"/>
            <a:ext cx="10972800" cy="475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EE7412"/>
                </a:solidFill>
              </a:defRPr>
            </a:lvl1pPr>
            <a:lvl2pPr marL="0" indent="0">
              <a:buNone/>
              <a:defRPr sz="1800"/>
            </a:lvl2pPr>
            <a:lvl3pPr marL="623888" indent="-228600">
              <a:buClr>
                <a:schemeClr val="accent6">
                  <a:lumMod val="75000"/>
                </a:schemeClr>
              </a:buClr>
              <a:buFont typeface="Century Gothic" panose="020B0502020202020204" pitchFamily="34" charset="0"/>
              <a:buChar char="●"/>
              <a:defRPr sz="1600"/>
            </a:lvl3pPr>
            <a:lvl4pPr marL="985838" indent="-228600">
              <a:buClr>
                <a:schemeClr val="accent6">
                  <a:lumMod val="75000"/>
                </a:schemeClr>
              </a:buClr>
              <a:defRPr sz="1400"/>
            </a:lvl4pPr>
            <a:lvl5pPr marL="1525588" indent="-228600">
              <a:buClr>
                <a:schemeClr val="accent6">
                  <a:lumMod val="75000"/>
                </a:schemeClr>
              </a:buClr>
              <a:defRPr sz="14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solidFill>
            <a:srgbClr val="EE7412"/>
          </a:solidFill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BC422-8291-4277-8824-483743CD61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886234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 userDrawn="1"/>
        </p:nvSpPr>
        <p:spPr>
          <a:xfrm>
            <a:off x="0" y="-27384"/>
            <a:ext cx="12192001" cy="792000"/>
          </a:xfrm>
          <a:prstGeom prst="rect">
            <a:avLst/>
          </a:prstGeom>
          <a:solidFill>
            <a:srgbClr val="2E225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836714"/>
            <a:ext cx="10972800" cy="580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 rot="16200000">
            <a:off x="10587038" y="5258536"/>
            <a:ext cx="2844800" cy="365125"/>
          </a:xfrm>
          <a:prstGeom prst="rect">
            <a:avLst/>
          </a:prstGeom>
          <a:solidFill>
            <a:srgbClr val="EE7412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BC422-8291-4277-8824-483743CD61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-1" y="6525344"/>
            <a:ext cx="2351585" cy="332656"/>
          </a:xfrm>
          <a:prstGeom prst="rect">
            <a:avLst/>
          </a:prstGeom>
        </p:spPr>
        <p:txBody>
          <a:bodyPr vert="horz" wrap="none" lIns="308584" tIns="154292" rIns="308584" bIns="154292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www.theia-land.fr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141680"/>
            <a:ext cx="1175793" cy="471993"/>
          </a:xfrm>
          <a:prstGeom prst="rect">
            <a:avLst/>
          </a:prstGeom>
        </p:spPr>
      </p:pic>
      <p:sp>
        <p:nvSpPr>
          <p:cNvPr id="17" name="ZoneTexte 16"/>
          <p:cNvSpPr txBox="1"/>
          <p:nvPr userDrawn="1"/>
        </p:nvSpPr>
        <p:spPr>
          <a:xfrm>
            <a:off x="1991544" y="193010"/>
            <a:ext cx="851073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t>Offre de l’IR, des pôles et de </a:t>
            </a:r>
            <a:r>
              <a:rPr kumimoji="0" lang="fr-FR" sz="1800" b="1" i="0" u="none" strike="noStrike" kern="120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t>Dinamis</a:t>
            </a:r>
            <a:r>
              <a:rPr kumimoji="0" lang="fr-FR" sz="18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t> pour une animation régionale</a:t>
            </a:r>
          </a:p>
        </p:txBody>
      </p:sp>
      <p:pic>
        <p:nvPicPr>
          <p:cNvPr id="1026" name="Picture 2" descr="https://theia.sedoo.fr/wp-content-theia/uploads/sites/5/2020/09/Theia-logo-HTOB_Theia-transparent-copi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0" y="161676"/>
            <a:ext cx="1655532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7"/>
          <p:cNvSpPr/>
          <p:nvPr userDrawn="1"/>
        </p:nvSpPr>
        <p:spPr>
          <a:xfrm flipV="1">
            <a:off x="1991544" y="139373"/>
            <a:ext cx="1" cy="476606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4CE3037-109B-5E4A-8B08-B53DA7ADCE74}"/>
              </a:ext>
            </a:extLst>
          </p:cNvPr>
          <p:cNvSpPr txBox="1"/>
          <p:nvPr userDrawn="1"/>
        </p:nvSpPr>
        <p:spPr>
          <a:xfrm>
            <a:off x="4871864" y="6156012"/>
            <a:ext cx="6720128" cy="369332"/>
          </a:xfrm>
          <a:prstGeom prst="rect">
            <a:avLst/>
          </a:prstGeom>
          <a:solidFill>
            <a:srgbClr val="D35B1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t>Rencontre virtuelle | 11 mai 2021 | Session 2 : Les besoins des ART</a:t>
            </a:r>
          </a:p>
        </p:txBody>
      </p:sp>
    </p:spTree>
    <p:extLst>
      <p:ext uri="{BB962C8B-B14F-4D97-AF65-F5344CB8AC3E}">
        <p14:creationId xmlns:p14="http://schemas.microsoft.com/office/powerpoint/2010/main" val="389894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ransition>
    <p:wip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0" kern="1200">
          <a:solidFill>
            <a:srgbClr val="EE7412"/>
          </a:solidFill>
          <a:effectLst/>
          <a:latin typeface="Praxis Next Heavy" panose="020F09040402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EE7412"/>
          </a:solidFill>
          <a:latin typeface="Praxis Next Medium" panose="020F060404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E1F4F"/>
          </a:solidFill>
          <a:latin typeface="Praxis Next" panose="020F050404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1E1F4F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1E1F4F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rgbClr val="1E1F4F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1412776"/>
            <a:ext cx="10363200" cy="1470025"/>
          </a:xfrm>
        </p:spPr>
        <p:txBody>
          <a:bodyPr/>
          <a:lstStyle/>
          <a:p>
            <a:r>
              <a:rPr lang="fr-FR" sz="4800" b="1" dirty="0"/>
              <a:t>ART </a:t>
            </a:r>
            <a:r>
              <a:rPr lang="fr-FR" sz="4800" b="1" dirty="0" err="1"/>
              <a:t>GeoDEV</a:t>
            </a:r>
            <a:endParaRPr lang="fr-FR" sz="4800" b="1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828800" y="2927372"/>
            <a:ext cx="8534400" cy="1752600"/>
          </a:xfrm>
        </p:spPr>
        <p:txBody>
          <a:bodyPr/>
          <a:lstStyle/>
          <a:p>
            <a:r>
              <a:rPr lang="fr-FR" dirty="0"/>
              <a:t>Animation Régionale de </a:t>
            </a:r>
            <a:r>
              <a:rPr lang="fr-FR" dirty="0" err="1"/>
              <a:t>Theia</a:t>
            </a:r>
            <a:r>
              <a:rPr lang="fr-FR" dirty="0"/>
              <a:t> au Sud</a:t>
            </a:r>
          </a:p>
        </p:txBody>
      </p:sp>
      <p:pic>
        <p:nvPicPr>
          <p:cNvPr id="5" name="Image 4" descr="00-IRD.png">
            <a:extLst>
              <a:ext uri="{FF2B5EF4-FFF2-40B4-BE49-F238E27FC236}">
                <a16:creationId xmlns:a16="http://schemas.microsoft.com/office/drawing/2014/main" id="{35F844B3-3E18-FD41-A2F7-25B727F5A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676" y="4954165"/>
            <a:ext cx="551632" cy="380999"/>
          </a:xfrm>
          <a:prstGeom prst="rect">
            <a:avLst/>
          </a:prstGeom>
        </p:spPr>
      </p:pic>
      <p:pic>
        <p:nvPicPr>
          <p:cNvPr id="6" name="Image 5" descr="Cnes TRANS.png">
            <a:extLst>
              <a:ext uri="{FF2B5EF4-FFF2-40B4-BE49-F238E27FC236}">
                <a16:creationId xmlns:a16="http://schemas.microsoft.com/office/drawing/2014/main" id="{A5D4E728-3B5D-6A47-A36A-4832B38F3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44" y="4509120"/>
            <a:ext cx="825964" cy="826045"/>
          </a:xfrm>
          <a:prstGeom prst="rect">
            <a:avLst/>
          </a:prstGeom>
        </p:spPr>
      </p:pic>
      <p:pic>
        <p:nvPicPr>
          <p:cNvPr id="7" name="Image 6" descr="cirad.jpg">
            <a:extLst>
              <a:ext uri="{FF2B5EF4-FFF2-40B4-BE49-F238E27FC236}">
                <a16:creationId xmlns:a16="http://schemas.microsoft.com/office/drawing/2014/main" id="{4AC4301B-284E-EC41-86DB-A59C541D4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908" y="4928642"/>
            <a:ext cx="990600" cy="40652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83885D1-672C-3C46-81CC-32D3767A5FF1}"/>
              </a:ext>
            </a:extLst>
          </p:cNvPr>
          <p:cNvSpPr txBox="1"/>
          <p:nvPr/>
        </p:nvSpPr>
        <p:spPr>
          <a:xfrm>
            <a:off x="5044273" y="4069582"/>
            <a:ext cx="240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ART créée en 2018 par </a:t>
            </a:r>
          </a:p>
        </p:txBody>
      </p:sp>
    </p:spTree>
    <p:extLst>
      <p:ext uri="{BB962C8B-B14F-4D97-AF65-F5344CB8AC3E}">
        <p14:creationId xmlns:p14="http://schemas.microsoft.com/office/powerpoint/2010/main" val="4030399027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09600" y="980728"/>
            <a:ext cx="10972800" cy="1368152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E86D13"/>
                </a:solidFill>
              </a:rPr>
              <a:t>Objectif</a:t>
            </a:r>
            <a:br>
              <a:rPr lang="fr-FR" b="1" dirty="0">
                <a:solidFill>
                  <a:srgbClr val="E86D13"/>
                </a:solidFill>
              </a:rPr>
            </a:br>
            <a:r>
              <a:rPr lang="fr-FR" b="1" dirty="0">
                <a:solidFill>
                  <a:srgbClr val="E86D13"/>
                </a:solidFill>
              </a:rPr>
              <a:t>Soutenir et développer les usages de l’observation de la Terre au Sud à partir de ressources </a:t>
            </a:r>
            <a:r>
              <a:rPr lang="fr-FR" b="1" dirty="0" err="1">
                <a:solidFill>
                  <a:srgbClr val="E86D13"/>
                </a:solidFill>
              </a:rPr>
              <a:t>Theia</a:t>
            </a:r>
            <a:endParaRPr lang="fr-FR" dirty="0">
              <a:solidFill>
                <a:srgbClr val="E86D13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A9E6971-D143-5B4F-9862-40373FBE355C}"/>
              </a:ext>
            </a:extLst>
          </p:cNvPr>
          <p:cNvSpPr txBox="1"/>
          <p:nvPr/>
        </p:nvSpPr>
        <p:spPr>
          <a:xfrm>
            <a:off x="598371" y="4077072"/>
            <a:ext cx="1111425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"/>
            </a:pPr>
            <a:r>
              <a:rPr lang="fr-FR" sz="2000" b="1" dirty="0">
                <a:solidFill>
                  <a:srgbClr val="804002"/>
                </a:solidFill>
                <a:latin typeface="Gill"/>
                <a:cs typeface="Gill"/>
              </a:rPr>
              <a:t> Contribuer à la montée en compétence </a:t>
            </a:r>
            <a:r>
              <a:rPr lang="fr-FR" sz="2000" b="1" dirty="0">
                <a:solidFill>
                  <a:srgbClr val="595959"/>
                </a:solidFill>
                <a:latin typeface="Gill"/>
                <a:cs typeface="Gill"/>
              </a:rPr>
              <a:t>de partenaires scientifiques ou institutionnels dans les thèmes applicatifs liés aux Objectifs Développement Durable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85B626D-70EC-934A-89DD-7122E71625E5}"/>
              </a:ext>
            </a:extLst>
          </p:cNvPr>
          <p:cNvSpPr txBox="1"/>
          <p:nvPr/>
        </p:nvSpPr>
        <p:spPr>
          <a:xfrm>
            <a:off x="598372" y="3009146"/>
            <a:ext cx="1081918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"/>
            </a:pP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  <a:latin typeface="Gill"/>
                <a:cs typeface="Gill"/>
              </a:rPr>
              <a:t> </a:t>
            </a:r>
            <a:r>
              <a:rPr lang="fr-FR" sz="2000" b="1" dirty="0">
                <a:solidFill>
                  <a:srgbClr val="804002"/>
                </a:solidFill>
                <a:latin typeface="Gill"/>
                <a:cs typeface="Gill"/>
              </a:rPr>
              <a:t>Promouvoir l’appropriation de l’information satellitaire </a:t>
            </a:r>
            <a:r>
              <a:rPr lang="fr-FR" sz="2000" b="1" dirty="0">
                <a:solidFill>
                  <a:srgbClr val="595959"/>
                </a:solidFill>
                <a:latin typeface="Gill"/>
                <a:cs typeface="Gill"/>
              </a:rPr>
              <a:t>au service des politiques publiques environnementales et territoriales de pays du sud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CBE0AD5-DAB2-C945-9033-802DCD922F4B}"/>
              </a:ext>
            </a:extLst>
          </p:cNvPr>
          <p:cNvSpPr txBox="1"/>
          <p:nvPr/>
        </p:nvSpPr>
        <p:spPr>
          <a:xfrm>
            <a:off x="598371" y="5133618"/>
            <a:ext cx="1111425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"/>
            </a:pPr>
            <a:r>
              <a:rPr lang="fr-FR" sz="2000" b="1" dirty="0">
                <a:solidFill>
                  <a:srgbClr val="804002"/>
                </a:solidFill>
                <a:latin typeface="Gill"/>
                <a:cs typeface="Gill"/>
              </a:rPr>
              <a:t> Contribuer à la production scientifique et à la maitrise institutionnelle de savoir-faire </a:t>
            </a:r>
            <a:r>
              <a:rPr lang="fr-FR" sz="2000" b="1" dirty="0">
                <a:solidFill>
                  <a:srgbClr val="595959"/>
                </a:solidFill>
                <a:latin typeface="Gill"/>
                <a:cs typeface="Gill"/>
              </a:rPr>
              <a:t>en observation spatiale appliquée dans le cadre de projets de coopération</a:t>
            </a:r>
          </a:p>
        </p:txBody>
      </p:sp>
    </p:spTree>
    <p:extLst>
      <p:ext uri="{BB962C8B-B14F-4D97-AF65-F5344CB8AC3E}">
        <p14:creationId xmlns:p14="http://schemas.microsoft.com/office/powerpoint/2010/main" val="1635039637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E86D13"/>
                </a:solidFill>
              </a:rPr>
              <a:t>Réalisations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E185EEA-7372-EC49-95AF-5BB008036D7A}"/>
              </a:ext>
            </a:extLst>
          </p:cNvPr>
          <p:cNvSpPr txBox="1"/>
          <p:nvPr/>
        </p:nvSpPr>
        <p:spPr>
          <a:xfrm>
            <a:off x="1538259" y="2224727"/>
            <a:ext cx="27109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rgbClr val="31859C"/>
                </a:solidFill>
              </a:rPr>
              <a:t>Sensibiliser</a:t>
            </a:r>
          </a:p>
          <a:p>
            <a:pPr algn="ctr"/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Communiquer - Echanger - Former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AAA669A-0509-4A40-B22C-0BB4AF4EB2AD}"/>
              </a:ext>
            </a:extLst>
          </p:cNvPr>
          <p:cNvSpPr txBox="1"/>
          <p:nvPr/>
        </p:nvSpPr>
        <p:spPr>
          <a:xfrm>
            <a:off x="1714500" y="1373371"/>
            <a:ext cx="8763000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fr-FR" sz="2800" kern="100" spc="1100" dirty="0">
                <a:solidFill>
                  <a:schemeClr val="accent1">
                    <a:lumMod val="75000"/>
                  </a:schemeClr>
                </a:solidFill>
                <a:latin typeface="Arial Rounded MT Bold"/>
                <a:cs typeface="Arial Rounded MT Bold"/>
              </a:rPr>
              <a:t>Ateliers collaboratifs</a:t>
            </a:r>
          </a:p>
        </p:txBody>
      </p:sp>
      <p:grpSp>
        <p:nvGrpSpPr>
          <p:cNvPr id="8" name="Grouper 17">
            <a:extLst>
              <a:ext uri="{FF2B5EF4-FFF2-40B4-BE49-F238E27FC236}">
                <a16:creationId xmlns:a16="http://schemas.microsoft.com/office/drawing/2014/main" id="{5566AA49-872E-BB4C-B2F0-222A206246F6}"/>
              </a:ext>
            </a:extLst>
          </p:cNvPr>
          <p:cNvGrpSpPr/>
          <p:nvPr/>
        </p:nvGrpSpPr>
        <p:grpSpPr>
          <a:xfrm>
            <a:off x="4325458" y="2224727"/>
            <a:ext cx="3352800" cy="3786664"/>
            <a:chOff x="2819400" y="2842736"/>
            <a:chExt cx="3352800" cy="3786664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8490FA88-28DA-5C49-B9BD-83F9D0D7640F}"/>
                </a:ext>
              </a:extLst>
            </p:cNvPr>
            <p:cNvSpPr txBox="1"/>
            <p:nvPr/>
          </p:nvSpPr>
          <p:spPr>
            <a:xfrm>
              <a:off x="2954527" y="2842736"/>
              <a:ext cx="321767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800" dirty="0">
                  <a:solidFill>
                    <a:srgbClr val="31859C"/>
                  </a:solidFill>
                </a:rPr>
                <a:t>Analyser des besoins</a:t>
              </a:r>
            </a:p>
            <a:p>
              <a:pPr algn="ctr"/>
              <a:r>
                <a:rPr lang="fr-FR" sz="1400" dirty="0">
                  <a:solidFill>
                    <a:srgbClr val="7F7F7F"/>
                  </a:solidFill>
                </a:rPr>
                <a:t>Recueillir - Expertiser - Recommander</a:t>
              </a:r>
            </a:p>
          </p:txBody>
        </p:sp>
        <p:grpSp>
          <p:nvGrpSpPr>
            <p:cNvPr id="10" name="Grouper 63">
              <a:extLst>
                <a:ext uri="{FF2B5EF4-FFF2-40B4-BE49-F238E27FC236}">
                  <a16:creationId xmlns:a16="http://schemas.microsoft.com/office/drawing/2014/main" id="{A0D69E17-6DB1-764D-9969-09BC3CC19675}"/>
                </a:ext>
              </a:extLst>
            </p:cNvPr>
            <p:cNvGrpSpPr/>
            <p:nvPr/>
          </p:nvGrpSpPr>
          <p:grpSpPr>
            <a:xfrm>
              <a:off x="3270260" y="3733800"/>
              <a:ext cx="2633512" cy="2895600"/>
              <a:chOff x="3276600" y="3733800"/>
              <a:chExt cx="2633512" cy="2895600"/>
            </a:xfrm>
          </p:grpSpPr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C6DED4D0-8ADA-AA4C-AEC1-0E794DA399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9000" y="5334000"/>
                <a:ext cx="2306531" cy="1295400"/>
              </a:xfrm>
              <a:prstGeom prst="rect">
                <a:avLst/>
              </a:prstGeom>
            </p:spPr>
          </p:pic>
          <p:pic>
            <p:nvPicPr>
              <p:cNvPr id="13" name="Image 12" descr="Donnees.png">
                <a:extLst>
                  <a:ext uri="{FF2B5EF4-FFF2-40B4-BE49-F238E27FC236}">
                    <a16:creationId xmlns:a16="http://schemas.microsoft.com/office/drawing/2014/main" id="{94D45E6D-3A5E-D64E-8FA9-A1AFB16B51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6600" y="4038600"/>
                <a:ext cx="1610045" cy="945836"/>
              </a:xfrm>
              <a:prstGeom prst="rect">
                <a:avLst/>
              </a:prstGeom>
            </p:spPr>
          </p:pic>
          <p:pic>
            <p:nvPicPr>
              <p:cNvPr id="14" name="Image 13" descr="IDS.png">
                <a:extLst>
                  <a:ext uri="{FF2B5EF4-FFF2-40B4-BE49-F238E27FC236}">
                    <a16:creationId xmlns:a16="http://schemas.microsoft.com/office/drawing/2014/main" id="{65A7E0C0-4D0F-184C-BDCE-4095964241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76800" y="3733800"/>
                <a:ext cx="1033312" cy="1676400"/>
              </a:xfrm>
              <a:prstGeom prst="rect">
                <a:avLst/>
              </a:prstGeom>
            </p:spPr>
          </p:pic>
        </p:grpSp>
        <p:sp>
          <p:nvSpPr>
            <p:cNvPr id="11" name="Flèche vers la droite 10">
              <a:extLst>
                <a:ext uri="{FF2B5EF4-FFF2-40B4-BE49-F238E27FC236}">
                  <a16:creationId xmlns:a16="http://schemas.microsoft.com/office/drawing/2014/main" id="{F9E31674-438D-4947-BEDC-ACAC61908C2E}"/>
                </a:ext>
              </a:extLst>
            </p:cNvPr>
            <p:cNvSpPr/>
            <p:nvPr/>
          </p:nvSpPr>
          <p:spPr>
            <a:xfrm>
              <a:off x="2819400" y="4876800"/>
              <a:ext cx="304800" cy="15240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5" name="Image 14" descr="Besoins-Utilisateurs 2.png">
            <a:extLst>
              <a:ext uri="{FF2B5EF4-FFF2-40B4-BE49-F238E27FC236}">
                <a16:creationId xmlns:a16="http://schemas.microsoft.com/office/drawing/2014/main" id="{13466329-1376-654A-AA10-81F5E8EF09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8458" y="3039591"/>
            <a:ext cx="2592324" cy="2903220"/>
          </a:xfrm>
          <a:prstGeom prst="rect">
            <a:avLst/>
          </a:prstGeom>
        </p:spPr>
      </p:pic>
      <p:grpSp>
        <p:nvGrpSpPr>
          <p:cNvPr id="16" name="Grouper 18">
            <a:extLst>
              <a:ext uri="{FF2B5EF4-FFF2-40B4-BE49-F238E27FC236}">
                <a16:creationId xmlns:a16="http://schemas.microsoft.com/office/drawing/2014/main" id="{6F847ED4-7390-6845-9CA8-E040D36E7E32}"/>
              </a:ext>
            </a:extLst>
          </p:cNvPr>
          <p:cNvGrpSpPr/>
          <p:nvPr/>
        </p:nvGrpSpPr>
        <p:grpSpPr>
          <a:xfrm>
            <a:off x="7640343" y="2224727"/>
            <a:ext cx="3200400" cy="3281066"/>
            <a:chOff x="6134285" y="2842736"/>
            <a:chExt cx="3200400" cy="3281066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ECE40CFF-5845-E14D-9A19-A2766C61FB11}"/>
                </a:ext>
              </a:extLst>
            </p:cNvPr>
            <p:cNvSpPr txBox="1"/>
            <p:nvPr/>
          </p:nvSpPr>
          <p:spPr>
            <a:xfrm>
              <a:off x="6134285" y="2842736"/>
              <a:ext cx="32004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 err="1">
                  <a:solidFill>
                    <a:srgbClr val="31859C"/>
                  </a:solidFill>
                </a:rPr>
                <a:t>Co-construire</a:t>
              </a:r>
              <a:r>
                <a:rPr lang="fr-FR" sz="2800" dirty="0">
                  <a:solidFill>
                    <a:srgbClr val="31859C"/>
                  </a:solidFill>
                </a:rPr>
                <a:t> des projets</a:t>
              </a:r>
            </a:p>
            <a:p>
              <a:pPr algn="ctr"/>
              <a:r>
                <a:rPr lang="fr-FR" sz="1400" dirty="0">
                  <a:solidFill>
                    <a:srgbClr val="7F7F7F"/>
                  </a:solidFill>
                </a:rPr>
                <a:t>Approprier - Spécifier - Planifier</a:t>
              </a:r>
            </a:p>
          </p:txBody>
        </p:sp>
        <p:sp>
          <p:nvSpPr>
            <p:cNvPr id="18" name="Flèche vers la droite 17">
              <a:extLst>
                <a:ext uri="{FF2B5EF4-FFF2-40B4-BE49-F238E27FC236}">
                  <a16:creationId xmlns:a16="http://schemas.microsoft.com/office/drawing/2014/main" id="{C6832189-FF16-504B-9B3D-FAAA0766B275}"/>
                </a:ext>
              </a:extLst>
            </p:cNvPr>
            <p:cNvSpPr/>
            <p:nvPr/>
          </p:nvSpPr>
          <p:spPr>
            <a:xfrm>
              <a:off x="6248400" y="4876800"/>
              <a:ext cx="304800" cy="15240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9" name="Grouper 70">
              <a:extLst>
                <a:ext uri="{FF2B5EF4-FFF2-40B4-BE49-F238E27FC236}">
                  <a16:creationId xmlns:a16="http://schemas.microsoft.com/office/drawing/2014/main" id="{3FE6B2A4-3E23-574F-9EB9-41983E63B4AE}"/>
                </a:ext>
              </a:extLst>
            </p:cNvPr>
            <p:cNvGrpSpPr/>
            <p:nvPr/>
          </p:nvGrpSpPr>
          <p:grpSpPr>
            <a:xfrm>
              <a:off x="6477000" y="4419600"/>
              <a:ext cx="2575560" cy="1704202"/>
              <a:chOff x="6477000" y="4419600"/>
              <a:chExt cx="2575560" cy="1704202"/>
            </a:xfrm>
          </p:grpSpPr>
          <p:pic>
            <p:nvPicPr>
              <p:cNvPr id="20" name="Image 19" descr="Thèmes2.png">
                <a:extLst>
                  <a:ext uri="{FF2B5EF4-FFF2-40B4-BE49-F238E27FC236}">
                    <a16:creationId xmlns:a16="http://schemas.microsoft.com/office/drawing/2014/main" id="{946AE140-2028-504D-8E5A-4898266A56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77000" y="4419600"/>
                <a:ext cx="2575560" cy="1704202"/>
              </a:xfrm>
              <a:prstGeom prst="rect">
                <a:avLst/>
              </a:prstGeom>
            </p:spPr>
          </p:pic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4E71FAFC-266B-7F45-860B-F4F5D320C42D}"/>
                  </a:ext>
                </a:extLst>
              </p:cNvPr>
              <p:cNvSpPr txBox="1"/>
              <p:nvPr/>
            </p:nvSpPr>
            <p:spPr>
              <a:xfrm>
                <a:off x="7153074" y="4856203"/>
                <a:ext cx="122341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rgbClr val="7F7F7F"/>
                    </a:solidFill>
                  </a:rPr>
                  <a:t>Partenariats</a:t>
                </a:r>
              </a:p>
              <a:p>
                <a:pPr algn="ctr"/>
                <a:r>
                  <a:rPr lang="fr-FR" sz="1600" b="1" dirty="0">
                    <a:solidFill>
                      <a:srgbClr val="7F7F7F"/>
                    </a:solidFill>
                  </a:rPr>
                  <a:t>Feuilles de</a:t>
                </a:r>
                <a:br>
                  <a:rPr lang="fr-FR" sz="1600" b="1" dirty="0">
                    <a:solidFill>
                      <a:srgbClr val="7F7F7F"/>
                    </a:solidFill>
                  </a:rPr>
                </a:br>
                <a:r>
                  <a:rPr lang="fr-FR" sz="1600" b="1" dirty="0">
                    <a:solidFill>
                      <a:srgbClr val="7F7F7F"/>
                    </a:solidFill>
                  </a:rPr>
                  <a:t>route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963888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E86D13"/>
                </a:solidFill>
              </a:rPr>
              <a:t>Réalisations</a:t>
            </a:r>
          </a:p>
        </p:txBody>
      </p:sp>
      <p:pic>
        <p:nvPicPr>
          <p:cNvPr id="53" name="Image 52" descr="AmSud_vierge_frontiere_pays.png">
            <a:extLst>
              <a:ext uri="{FF2B5EF4-FFF2-40B4-BE49-F238E27FC236}">
                <a16:creationId xmlns:a16="http://schemas.microsoft.com/office/drawing/2014/main" id="{303E2830-C5C5-2F48-9B83-AFE6D6662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4025159"/>
            <a:ext cx="1181808" cy="1843058"/>
          </a:xfrm>
          <a:prstGeom prst="rect">
            <a:avLst/>
          </a:prstGeom>
        </p:spPr>
      </p:pic>
      <p:pic>
        <p:nvPicPr>
          <p:cNvPr id="54" name="Image 53" descr="Afrique_vierge_frontiere_pays_continent.png">
            <a:extLst>
              <a:ext uri="{FF2B5EF4-FFF2-40B4-BE49-F238E27FC236}">
                <a16:creationId xmlns:a16="http://schemas.microsoft.com/office/drawing/2014/main" id="{F0554B23-9EFF-9948-9C03-00A94503A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337" y="4268017"/>
            <a:ext cx="1456157" cy="1681263"/>
          </a:xfrm>
          <a:prstGeom prst="rect">
            <a:avLst/>
          </a:prstGeom>
        </p:spPr>
      </p:pic>
      <p:pic>
        <p:nvPicPr>
          <p:cNvPr id="55" name="Image 54" descr="Asie_vierge_frontiere_pays_continent.png">
            <a:extLst>
              <a:ext uri="{FF2B5EF4-FFF2-40B4-BE49-F238E27FC236}">
                <a16:creationId xmlns:a16="http://schemas.microsoft.com/office/drawing/2014/main" id="{446869D2-9360-F746-86A0-27143A383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5664" y="4039417"/>
            <a:ext cx="2187752" cy="1892300"/>
          </a:xfrm>
          <a:prstGeom prst="rect">
            <a:avLst/>
          </a:prstGeom>
        </p:spPr>
      </p:pic>
      <p:sp>
        <p:nvSpPr>
          <p:cNvPr id="56" name="ZoneTexte 55">
            <a:extLst>
              <a:ext uri="{FF2B5EF4-FFF2-40B4-BE49-F238E27FC236}">
                <a16:creationId xmlns:a16="http://schemas.microsoft.com/office/drawing/2014/main" id="{5BA1D4A3-367F-6A4C-95F0-BA6DD505612C}"/>
              </a:ext>
            </a:extLst>
          </p:cNvPr>
          <p:cNvSpPr txBox="1"/>
          <p:nvPr/>
        </p:nvSpPr>
        <p:spPr>
          <a:xfrm>
            <a:off x="3125416" y="4725217"/>
            <a:ext cx="13326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Journée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GeoDEV</a:t>
            </a:r>
            <a:endParaRPr lang="fr-F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Abidjan (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GeoForAFRI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269F1D98-67D7-904C-8117-7191154D4554}"/>
              </a:ext>
            </a:extLst>
          </p:cNvPr>
          <p:cNvCxnSpPr>
            <a:endCxn id="56" idx="3"/>
          </p:cNvCxnSpPr>
          <p:nvPr/>
        </p:nvCxnSpPr>
        <p:spPr>
          <a:xfrm rot="10800000">
            <a:off x="4458046" y="4940662"/>
            <a:ext cx="441097" cy="39469"/>
          </a:xfrm>
          <a:prstGeom prst="line">
            <a:avLst/>
          </a:prstGeom>
          <a:ln w="6350">
            <a:gradFill flip="none" rotWithShape="1">
              <a:gsLst>
                <a:gs pos="0">
                  <a:srgbClr val="FF0000"/>
                </a:gs>
                <a:gs pos="35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AE57DB94-DD1B-ED40-9041-FEABDC7A4724}"/>
              </a:ext>
            </a:extLst>
          </p:cNvPr>
          <p:cNvSpPr txBox="1"/>
          <p:nvPr/>
        </p:nvSpPr>
        <p:spPr>
          <a:xfrm>
            <a:off x="2041684" y="3985698"/>
            <a:ext cx="1981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Découverte</a:t>
            </a:r>
          </a:p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catalogues images</a:t>
            </a:r>
            <a:endParaRPr lang="fr-FR" sz="1200" b="1" baseline="-2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Cayenne - Outils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Theia-Geosud</a:t>
            </a:r>
            <a:endParaRPr lang="fr-FR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8F139104-1871-094D-AF2F-2778D22994A4}"/>
              </a:ext>
            </a:extLst>
          </p:cNvPr>
          <p:cNvCxnSpPr>
            <a:endCxn id="58" idx="1"/>
          </p:cNvCxnSpPr>
          <p:nvPr/>
        </p:nvCxnSpPr>
        <p:spPr>
          <a:xfrm flipV="1">
            <a:off x="1645292" y="4293475"/>
            <a:ext cx="396392" cy="176198"/>
          </a:xfrm>
          <a:prstGeom prst="line">
            <a:avLst/>
          </a:prstGeom>
          <a:ln w="6350">
            <a:gradFill flip="none" rotWithShape="1">
              <a:gsLst>
                <a:gs pos="0">
                  <a:srgbClr val="FF0000"/>
                </a:gs>
                <a:gs pos="79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2E73A527-F9A0-964A-BC87-B3CB1BF5BEE3}"/>
              </a:ext>
            </a:extLst>
          </p:cNvPr>
          <p:cNvSpPr/>
          <p:nvPr/>
        </p:nvSpPr>
        <p:spPr>
          <a:xfrm>
            <a:off x="1859653" y="3633019"/>
            <a:ext cx="45719" cy="228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A0FA1F52-CED4-FC48-8300-92315420C39D}"/>
              </a:ext>
            </a:extLst>
          </p:cNvPr>
          <p:cNvSpPr txBox="1"/>
          <p:nvPr/>
        </p:nvSpPr>
        <p:spPr>
          <a:xfrm>
            <a:off x="3887416" y="5487217"/>
            <a:ext cx="13331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Journée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GeoDEV</a:t>
            </a:r>
            <a:endParaRPr lang="fr-F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Libreville (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J-Geo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0DBDCDCF-2953-434C-A210-63E4E1AFBB8A}"/>
              </a:ext>
            </a:extLst>
          </p:cNvPr>
          <p:cNvCxnSpPr/>
          <p:nvPr/>
        </p:nvCxnSpPr>
        <p:spPr>
          <a:xfrm rot="5400000">
            <a:off x="4992316" y="5296717"/>
            <a:ext cx="381000" cy="152400"/>
          </a:xfrm>
          <a:prstGeom prst="line">
            <a:avLst/>
          </a:prstGeom>
          <a:ln w="6350"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ZoneTexte 62">
            <a:extLst>
              <a:ext uri="{FF2B5EF4-FFF2-40B4-BE49-F238E27FC236}">
                <a16:creationId xmlns:a16="http://schemas.microsoft.com/office/drawing/2014/main" id="{DBD85862-EDE7-6E4A-8DA6-42177A6C0B76}"/>
              </a:ext>
            </a:extLst>
          </p:cNvPr>
          <p:cNvSpPr txBox="1"/>
          <p:nvPr/>
        </p:nvSpPr>
        <p:spPr>
          <a:xfrm>
            <a:off x="1525216" y="3277417"/>
            <a:ext cx="220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Formations Outils et méthodes</a:t>
            </a:r>
            <a:endParaRPr lang="fr-FR" sz="1200" b="1" baseline="-2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 Haïti - post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Mathew</a:t>
            </a:r>
            <a:endParaRPr lang="fr-FR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E0512EFB-A96A-E944-9A4D-A6F8F2EA0296}"/>
              </a:ext>
            </a:extLst>
          </p:cNvPr>
          <p:cNvCxnSpPr>
            <a:cxnSpLocks/>
            <a:endCxn id="63" idx="1"/>
          </p:cNvCxnSpPr>
          <p:nvPr/>
        </p:nvCxnSpPr>
        <p:spPr>
          <a:xfrm flipV="1">
            <a:off x="1281224" y="3492861"/>
            <a:ext cx="243992" cy="649544"/>
          </a:xfrm>
          <a:prstGeom prst="line">
            <a:avLst/>
          </a:prstGeom>
          <a:ln w="6350">
            <a:gradFill flip="none" rotWithShape="1">
              <a:gsLst>
                <a:gs pos="0">
                  <a:srgbClr val="FF0000"/>
                </a:gs>
                <a:gs pos="79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ZoneTexte 64">
            <a:extLst>
              <a:ext uri="{FF2B5EF4-FFF2-40B4-BE49-F238E27FC236}">
                <a16:creationId xmlns:a16="http://schemas.microsoft.com/office/drawing/2014/main" id="{8BECDCF7-B2C1-8041-A814-FCFF9D0433C6}"/>
              </a:ext>
            </a:extLst>
          </p:cNvPr>
          <p:cNvSpPr txBox="1"/>
          <p:nvPr/>
        </p:nvSpPr>
        <p:spPr>
          <a:xfrm>
            <a:off x="6325816" y="4649017"/>
            <a:ext cx="13208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Journées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GeoDEV</a:t>
            </a:r>
            <a:endParaRPr lang="fr-F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Antananarivo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A143C8C0-5C64-2D45-A892-47666AEA475B}"/>
              </a:ext>
            </a:extLst>
          </p:cNvPr>
          <p:cNvCxnSpPr/>
          <p:nvPr/>
        </p:nvCxnSpPr>
        <p:spPr>
          <a:xfrm rot="5400000" flipH="1" flipV="1">
            <a:off x="5815838" y="5069636"/>
            <a:ext cx="775156" cy="304800"/>
          </a:xfrm>
          <a:prstGeom prst="line">
            <a:avLst/>
          </a:prstGeom>
          <a:ln w="6350">
            <a:gradFill flip="none" rotWithShape="1">
              <a:gsLst>
                <a:gs pos="0">
                  <a:srgbClr val="FF0000"/>
                </a:gs>
                <a:gs pos="35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ZoneTexte 66">
            <a:extLst>
              <a:ext uri="{FF2B5EF4-FFF2-40B4-BE49-F238E27FC236}">
                <a16:creationId xmlns:a16="http://schemas.microsoft.com/office/drawing/2014/main" id="{5F4DF9C6-5012-0649-8F14-ADAB328A9432}"/>
              </a:ext>
            </a:extLst>
          </p:cNvPr>
          <p:cNvSpPr txBox="1"/>
          <p:nvPr/>
        </p:nvSpPr>
        <p:spPr>
          <a:xfrm>
            <a:off x="6706816" y="5030017"/>
            <a:ext cx="15645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Présentation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GeoDEV</a:t>
            </a:r>
            <a:endParaRPr lang="fr-F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JGR, La Réunion</a:t>
            </a:r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57865D73-87C0-814C-9956-73859E8B4A60}"/>
              </a:ext>
            </a:extLst>
          </p:cNvPr>
          <p:cNvCxnSpPr>
            <a:endCxn id="67" idx="1"/>
          </p:cNvCxnSpPr>
          <p:nvPr/>
        </p:nvCxnSpPr>
        <p:spPr>
          <a:xfrm flipV="1">
            <a:off x="6249616" y="5245461"/>
            <a:ext cx="457200" cy="317958"/>
          </a:xfrm>
          <a:prstGeom prst="line">
            <a:avLst/>
          </a:prstGeom>
          <a:ln w="6350">
            <a:gradFill flip="none" rotWithShape="1">
              <a:gsLst>
                <a:gs pos="0">
                  <a:srgbClr val="FF0000"/>
                </a:gs>
                <a:gs pos="35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ZoneTexte 68">
            <a:extLst>
              <a:ext uri="{FF2B5EF4-FFF2-40B4-BE49-F238E27FC236}">
                <a16:creationId xmlns:a16="http://schemas.microsoft.com/office/drawing/2014/main" id="{9526F3DA-4809-EA4A-A861-83F9C56C766D}"/>
              </a:ext>
            </a:extLst>
          </p:cNvPr>
          <p:cNvSpPr txBox="1"/>
          <p:nvPr/>
        </p:nvSpPr>
        <p:spPr>
          <a:xfrm>
            <a:off x="9093234" y="3506017"/>
            <a:ext cx="9663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ART</a:t>
            </a:r>
          </a:p>
          <a:p>
            <a:pPr algn="ct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Nouvelle Calédonie</a:t>
            </a:r>
          </a:p>
          <a:p>
            <a:pPr algn="ctr"/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Nouméa</a:t>
            </a:r>
          </a:p>
        </p:txBody>
      </p: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E749660D-A05B-514B-8D61-40B2E4848087}"/>
              </a:ext>
            </a:extLst>
          </p:cNvPr>
          <p:cNvCxnSpPr>
            <a:endCxn id="69" idx="2"/>
          </p:cNvCxnSpPr>
          <p:nvPr/>
        </p:nvCxnSpPr>
        <p:spPr>
          <a:xfrm rot="16200000" flipV="1">
            <a:off x="9227531" y="4655131"/>
            <a:ext cx="952381" cy="254591"/>
          </a:xfrm>
          <a:prstGeom prst="line">
            <a:avLst/>
          </a:prstGeom>
          <a:ln w="6350">
            <a:gradFill flip="none" rotWithShape="1">
              <a:gsLst>
                <a:gs pos="0">
                  <a:srgbClr val="FF0000"/>
                </a:gs>
                <a:gs pos="35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ZoneTexte 70">
            <a:extLst>
              <a:ext uri="{FF2B5EF4-FFF2-40B4-BE49-F238E27FC236}">
                <a16:creationId xmlns:a16="http://schemas.microsoft.com/office/drawing/2014/main" id="{EC281C0D-9154-3C44-A6AB-642699AE0AC0}"/>
              </a:ext>
            </a:extLst>
          </p:cNvPr>
          <p:cNvSpPr txBox="1"/>
          <p:nvPr/>
        </p:nvSpPr>
        <p:spPr>
          <a:xfrm>
            <a:off x="9942884" y="2499192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Formation iota2</a:t>
            </a:r>
            <a:endParaRPr lang="fr-FR" sz="1200" b="1" baseline="-2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CRTS Maroc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79CD1548-04A3-AE46-A35A-440F84557878}"/>
              </a:ext>
            </a:extLst>
          </p:cNvPr>
          <p:cNvSpPr txBox="1"/>
          <p:nvPr/>
        </p:nvSpPr>
        <p:spPr>
          <a:xfrm>
            <a:off x="3478897" y="5132530"/>
            <a:ext cx="12467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Journée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GeoDEV</a:t>
            </a:r>
            <a:endParaRPr lang="fr-F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Cotonou (OSFACO)</a:t>
            </a:r>
          </a:p>
        </p:txBody>
      </p: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8913C501-FD39-E445-B98B-1EAC1716EFAC}"/>
              </a:ext>
            </a:extLst>
          </p:cNvPr>
          <p:cNvCxnSpPr/>
          <p:nvPr/>
        </p:nvCxnSpPr>
        <p:spPr>
          <a:xfrm rot="5400000">
            <a:off x="4697758" y="5012402"/>
            <a:ext cx="350275" cy="294558"/>
          </a:xfrm>
          <a:prstGeom prst="line">
            <a:avLst/>
          </a:prstGeom>
          <a:ln w="6350"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ZoneTexte 74">
            <a:extLst>
              <a:ext uri="{FF2B5EF4-FFF2-40B4-BE49-F238E27FC236}">
                <a16:creationId xmlns:a16="http://schemas.microsoft.com/office/drawing/2014/main" id="{8FD1481B-F62B-7F46-B1F5-2467D841A5E2}"/>
              </a:ext>
            </a:extLst>
          </p:cNvPr>
          <p:cNvSpPr txBox="1"/>
          <p:nvPr/>
        </p:nvSpPr>
        <p:spPr>
          <a:xfrm>
            <a:off x="6325816" y="4191817"/>
            <a:ext cx="1225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Ateliers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GeoDEV</a:t>
            </a:r>
            <a:endParaRPr lang="fr-F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S2Agri</a:t>
            </a:r>
            <a:endParaRPr lang="fr-FR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904EEF3A-1864-734F-B757-25BFF2E98780}"/>
              </a:ext>
            </a:extLst>
          </p:cNvPr>
          <p:cNvCxnSpPr>
            <a:endCxn id="75" idx="1"/>
          </p:cNvCxnSpPr>
          <p:nvPr/>
        </p:nvCxnSpPr>
        <p:spPr>
          <a:xfrm rot="5400000" flipH="1" flipV="1">
            <a:off x="5593275" y="4875793"/>
            <a:ext cx="1185683" cy="279399"/>
          </a:xfrm>
          <a:prstGeom prst="line">
            <a:avLst/>
          </a:prstGeom>
          <a:ln w="6350">
            <a:gradFill flip="none" rotWithShape="1">
              <a:gsLst>
                <a:gs pos="0">
                  <a:srgbClr val="FF0000"/>
                </a:gs>
                <a:gs pos="35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ZoneTexte 76">
            <a:extLst>
              <a:ext uri="{FF2B5EF4-FFF2-40B4-BE49-F238E27FC236}">
                <a16:creationId xmlns:a16="http://schemas.microsoft.com/office/drawing/2014/main" id="{9B603E9B-51B1-0449-91F5-6F88D9802927}"/>
              </a:ext>
            </a:extLst>
          </p:cNvPr>
          <p:cNvSpPr txBox="1"/>
          <p:nvPr/>
        </p:nvSpPr>
        <p:spPr>
          <a:xfrm>
            <a:off x="1317139" y="2005353"/>
            <a:ext cx="1819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u="sng" dirty="0">
                <a:solidFill>
                  <a:schemeClr val="accent1">
                    <a:lumMod val="75000"/>
                  </a:schemeClr>
                </a:solidFill>
              </a:rPr>
              <a:t>Sensibiliser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2A911BE0-FC92-B44A-AF37-994D3CFEA259}"/>
              </a:ext>
            </a:extLst>
          </p:cNvPr>
          <p:cNvSpPr txBox="1"/>
          <p:nvPr/>
        </p:nvSpPr>
        <p:spPr>
          <a:xfrm>
            <a:off x="5182816" y="3734617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Atelier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GeoDEV</a:t>
            </a:r>
            <a:endParaRPr lang="fr-FR" sz="1200" b="1" baseline="-2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Université UPM6</a:t>
            </a:r>
          </a:p>
        </p:txBody>
      </p: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71B9F3B8-67CC-3840-9AE2-74A9F5EE3254}"/>
              </a:ext>
            </a:extLst>
          </p:cNvPr>
          <p:cNvCxnSpPr>
            <a:cxnSpLocks/>
          </p:cNvCxnSpPr>
          <p:nvPr/>
        </p:nvCxnSpPr>
        <p:spPr>
          <a:xfrm flipV="1">
            <a:off x="4938486" y="4115618"/>
            <a:ext cx="472929" cy="238845"/>
          </a:xfrm>
          <a:prstGeom prst="line">
            <a:avLst/>
          </a:prstGeom>
          <a:ln w="6350">
            <a:gradFill flip="none" rotWithShape="1">
              <a:gsLst>
                <a:gs pos="0">
                  <a:srgbClr val="FF0000"/>
                </a:gs>
                <a:gs pos="79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65B7664E-683B-4C4E-8845-131337235282}"/>
              </a:ext>
            </a:extLst>
          </p:cNvPr>
          <p:cNvSpPr txBox="1"/>
          <p:nvPr/>
        </p:nvSpPr>
        <p:spPr>
          <a:xfrm>
            <a:off x="9844407" y="2205051"/>
            <a:ext cx="1874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Autres entités de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Theia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88808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E86D13"/>
                </a:solidFill>
              </a:rPr>
              <a:t>Réalisations</a:t>
            </a:r>
          </a:p>
        </p:txBody>
      </p:sp>
      <p:pic>
        <p:nvPicPr>
          <p:cNvPr id="38" name="Image 37" descr="AmSud_vierge_frontiere_pays.png">
            <a:extLst>
              <a:ext uri="{FF2B5EF4-FFF2-40B4-BE49-F238E27FC236}">
                <a16:creationId xmlns:a16="http://schemas.microsoft.com/office/drawing/2014/main" id="{3E2470C6-22BB-A443-95CC-16235DFDC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4008646"/>
            <a:ext cx="1181808" cy="1843058"/>
          </a:xfrm>
          <a:prstGeom prst="rect">
            <a:avLst/>
          </a:prstGeom>
        </p:spPr>
      </p:pic>
      <p:pic>
        <p:nvPicPr>
          <p:cNvPr id="39" name="Image 38" descr="Afrique_vierge_frontiere_pays_continent.png">
            <a:extLst>
              <a:ext uri="{FF2B5EF4-FFF2-40B4-BE49-F238E27FC236}">
                <a16:creationId xmlns:a16="http://schemas.microsoft.com/office/drawing/2014/main" id="{49835A9B-35B3-B941-93D5-DF748147D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337" y="4251504"/>
            <a:ext cx="1456157" cy="1681263"/>
          </a:xfrm>
          <a:prstGeom prst="rect">
            <a:avLst/>
          </a:prstGeom>
        </p:spPr>
      </p:pic>
      <p:pic>
        <p:nvPicPr>
          <p:cNvPr id="40" name="Image 39" descr="Asie_vierge_frontiere_pays_continent.png">
            <a:extLst>
              <a:ext uri="{FF2B5EF4-FFF2-40B4-BE49-F238E27FC236}">
                <a16:creationId xmlns:a16="http://schemas.microsoft.com/office/drawing/2014/main" id="{B80F641B-CB3A-E748-AB31-D73D091C8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5664" y="4022904"/>
            <a:ext cx="2187752" cy="1892300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A4BFE0AC-F9EA-AE40-BB68-44D84D817F30}"/>
              </a:ext>
            </a:extLst>
          </p:cNvPr>
          <p:cNvSpPr txBox="1"/>
          <p:nvPr/>
        </p:nvSpPr>
        <p:spPr>
          <a:xfrm>
            <a:off x="2041684" y="3946704"/>
            <a:ext cx="1921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Réunions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GeoDEV</a:t>
            </a:r>
            <a:b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post-projet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Guyamapa</a:t>
            </a:r>
            <a:endParaRPr lang="fr-F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Macapa - Cayenne. Paramaribo</a:t>
            </a:r>
          </a:p>
          <a:p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Georgetown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4413412-633C-B541-851D-3254C7CC8C64}"/>
              </a:ext>
            </a:extLst>
          </p:cNvPr>
          <p:cNvSpPr/>
          <p:nvPr/>
        </p:nvSpPr>
        <p:spPr>
          <a:xfrm>
            <a:off x="1859653" y="3616506"/>
            <a:ext cx="45719" cy="228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03043B1-28C2-B343-B164-9237C834ECBE}"/>
              </a:ext>
            </a:extLst>
          </p:cNvPr>
          <p:cNvSpPr txBox="1"/>
          <p:nvPr/>
        </p:nvSpPr>
        <p:spPr>
          <a:xfrm>
            <a:off x="1830016" y="5313839"/>
            <a:ext cx="1905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3">
                    <a:lumMod val="50000"/>
                  </a:schemeClr>
                </a:solidFill>
              </a:rPr>
              <a:t>Ateliers Santé</a:t>
            </a:r>
          </a:p>
          <a:p>
            <a:r>
              <a:rPr lang="fr-FR" sz="1000" i="1" dirty="0">
                <a:solidFill>
                  <a:schemeClr val="accent3">
                    <a:lumMod val="50000"/>
                  </a:schemeClr>
                </a:solidFill>
              </a:rPr>
              <a:t>Environnement - Santé</a:t>
            </a:r>
          </a:p>
          <a:p>
            <a:r>
              <a:rPr lang="fr-FR" sz="1000" i="1" dirty="0">
                <a:solidFill>
                  <a:schemeClr val="accent3">
                    <a:lumMod val="50000"/>
                  </a:schemeClr>
                </a:solidFill>
              </a:rPr>
              <a:t>Rio, Macapa, </a:t>
            </a:r>
            <a:r>
              <a:rPr lang="fr-FR" sz="1000" i="1" dirty="0" err="1">
                <a:solidFill>
                  <a:schemeClr val="accent3">
                    <a:lumMod val="50000"/>
                  </a:schemeClr>
                </a:solidFill>
              </a:rPr>
              <a:t>Tabatinga</a:t>
            </a:r>
            <a:endParaRPr lang="fr-FR" sz="10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7B772B9B-5B70-ED4A-BFEF-DEF7EFCDD99E}"/>
              </a:ext>
            </a:extLst>
          </p:cNvPr>
          <p:cNvSpPr txBox="1"/>
          <p:nvPr/>
        </p:nvSpPr>
        <p:spPr>
          <a:xfrm>
            <a:off x="6325816" y="4175304"/>
            <a:ext cx="1225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Ateliers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GeoDEV</a:t>
            </a:r>
            <a:endParaRPr lang="fr-F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S2Agri</a:t>
            </a:r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A8E42389-039D-904E-BE73-EB225B0026B9}"/>
              </a:ext>
            </a:extLst>
          </p:cNvPr>
          <p:cNvCxnSpPr/>
          <p:nvPr/>
        </p:nvCxnSpPr>
        <p:spPr>
          <a:xfrm rot="5400000" flipH="1" flipV="1">
            <a:off x="5626067" y="4836910"/>
            <a:ext cx="1156156" cy="304800"/>
          </a:xfrm>
          <a:prstGeom prst="line">
            <a:avLst/>
          </a:prstGeom>
          <a:ln w="6350">
            <a:gradFill flip="none" rotWithShape="1">
              <a:gsLst>
                <a:gs pos="0">
                  <a:srgbClr val="FF0000"/>
                </a:gs>
                <a:gs pos="35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4480B87F-6D84-C04C-B1E4-6F69FAF64BD7}"/>
              </a:ext>
            </a:extLst>
          </p:cNvPr>
          <p:cNvCxnSpPr>
            <a:endCxn id="57" idx="1"/>
          </p:cNvCxnSpPr>
          <p:nvPr/>
        </p:nvCxnSpPr>
        <p:spPr>
          <a:xfrm rot="5400000" flipH="1" flipV="1">
            <a:off x="5958686" y="5179787"/>
            <a:ext cx="460188" cy="274071"/>
          </a:xfrm>
          <a:prstGeom prst="line">
            <a:avLst/>
          </a:prstGeom>
          <a:ln w="6350">
            <a:gradFill flip="none" rotWithShape="1">
              <a:gsLst>
                <a:gs pos="0">
                  <a:srgbClr val="FF0000"/>
                </a:gs>
                <a:gs pos="35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1F4D1E95-170C-5948-AF00-72330D87827E}"/>
              </a:ext>
            </a:extLst>
          </p:cNvPr>
          <p:cNvSpPr txBox="1"/>
          <p:nvPr/>
        </p:nvSpPr>
        <p:spPr>
          <a:xfrm>
            <a:off x="1525216" y="3260904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Besoins produits</a:t>
            </a:r>
            <a:endParaRPr lang="fr-FR" sz="1200" b="1" baseline="-2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 Haïti - post </a:t>
            </a:r>
            <a:r>
              <a:rPr lang="fr-FR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Mathew</a:t>
            </a:r>
            <a:endParaRPr lang="fr-FR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8571235E-EBC6-104B-AAF0-F3C9A8BFC33D}"/>
              </a:ext>
            </a:extLst>
          </p:cNvPr>
          <p:cNvCxnSpPr/>
          <p:nvPr/>
        </p:nvCxnSpPr>
        <p:spPr>
          <a:xfrm rot="5400000" flipH="1" flipV="1">
            <a:off x="1230846" y="3831527"/>
            <a:ext cx="649549" cy="243992"/>
          </a:xfrm>
          <a:prstGeom prst="line">
            <a:avLst/>
          </a:prstGeom>
          <a:ln w="6350">
            <a:gradFill flip="none" rotWithShape="1">
              <a:gsLst>
                <a:gs pos="0">
                  <a:srgbClr val="FF0000"/>
                </a:gs>
                <a:gs pos="79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A5C74569-3F98-1642-BCB7-7F675764E32B}"/>
              </a:ext>
            </a:extLst>
          </p:cNvPr>
          <p:cNvCxnSpPr>
            <a:endCxn id="43" idx="0"/>
          </p:cNvCxnSpPr>
          <p:nvPr/>
        </p:nvCxnSpPr>
        <p:spPr>
          <a:xfrm>
            <a:off x="1659321" y="4526675"/>
            <a:ext cx="1123195" cy="787164"/>
          </a:xfrm>
          <a:prstGeom prst="line">
            <a:avLst/>
          </a:prstGeom>
          <a:ln w="6350">
            <a:gradFill flip="none" rotWithShape="1">
              <a:gsLst>
                <a:gs pos="0">
                  <a:srgbClr val="FF0000"/>
                </a:gs>
                <a:gs pos="79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898E119C-8D58-D343-971E-BD71FE54FA1C}"/>
              </a:ext>
            </a:extLst>
          </p:cNvPr>
          <p:cNvCxnSpPr>
            <a:endCxn id="43" idx="0"/>
          </p:cNvCxnSpPr>
          <p:nvPr/>
        </p:nvCxnSpPr>
        <p:spPr>
          <a:xfrm>
            <a:off x="1830016" y="5089704"/>
            <a:ext cx="952500" cy="224135"/>
          </a:xfrm>
          <a:prstGeom prst="line">
            <a:avLst/>
          </a:prstGeom>
          <a:ln w="6350">
            <a:gradFill flip="none" rotWithShape="1">
              <a:gsLst>
                <a:gs pos="0">
                  <a:srgbClr val="FF0000"/>
                </a:gs>
                <a:gs pos="79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196BF3EE-EADE-3347-A861-1209670AD25E}"/>
              </a:ext>
            </a:extLst>
          </p:cNvPr>
          <p:cNvSpPr txBox="1"/>
          <p:nvPr/>
        </p:nvSpPr>
        <p:spPr>
          <a:xfrm>
            <a:off x="3197438" y="4811217"/>
            <a:ext cx="15281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Atelier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Postfaco</a:t>
            </a:r>
            <a:endParaRPr lang="fr-F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Dakar</a:t>
            </a:r>
          </a:p>
        </p:txBody>
      </p: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9CDD2418-DDAA-AD4F-ABD1-439245F043B3}"/>
              </a:ext>
            </a:extLst>
          </p:cNvPr>
          <p:cNvCxnSpPr/>
          <p:nvPr/>
        </p:nvCxnSpPr>
        <p:spPr>
          <a:xfrm rot="10800000" flipV="1">
            <a:off x="4268416" y="4784904"/>
            <a:ext cx="457208" cy="76200"/>
          </a:xfrm>
          <a:prstGeom prst="line">
            <a:avLst/>
          </a:prstGeom>
          <a:ln w="6350">
            <a:gradFill flip="none" rotWithShape="1">
              <a:gsLst>
                <a:gs pos="0">
                  <a:srgbClr val="FF0000"/>
                </a:gs>
                <a:gs pos="35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ZoneTexte 52">
            <a:extLst>
              <a:ext uri="{FF2B5EF4-FFF2-40B4-BE49-F238E27FC236}">
                <a16:creationId xmlns:a16="http://schemas.microsoft.com/office/drawing/2014/main" id="{C32203B8-FA80-4941-83E8-39E665ECBC5A}"/>
              </a:ext>
            </a:extLst>
          </p:cNvPr>
          <p:cNvSpPr txBox="1"/>
          <p:nvPr/>
        </p:nvSpPr>
        <p:spPr>
          <a:xfrm>
            <a:off x="3905710" y="5527020"/>
            <a:ext cx="12633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Atelier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Muscate</a:t>
            </a:r>
            <a:endParaRPr lang="fr-F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Libreville</a:t>
            </a:r>
          </a:p>
        </p:txBody>
      </p: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C432B7BE-C067-6D4E-839F-341E5ED87ACA}"/>
              </a:ext>
            </a:extLst>
          </p:cNvPr>
          <p:cNvCxnSpPr/>
          <p:nvPr/>
        </p:nvCxnSpPr>
        <p:spPr>
          <a:xfrm rot="5400000">
            <a:off x="4916119" y="5280201"/>
            <a:ext cx="457200" cy="228606"/>
          </a:xfrm>
          <a:prstGeom prst="line">
            <a:avLst/>
          </a:prstGeom>
          <a:ln w="6350"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5129EAAD-A495-A54B-8F03-5D60A05C720E}"/>
              </a:ext>
            </a:extLst>
          </p:cNvPr>
          <p:cNvSpPr txBox="1"/>
          <p:nvPr/>
        </p:nvSpPr>
        <p:spPr>
          <a:xfrm>
            <a:off x="3575237" y="5156021"/>
            <a:ext cx="15313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Atelier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Postafco</a:t>
            </a:r>
            <a:endParaRPr lang="fr-F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Abidjan</a:t>
            </a:r>
          </a:p>
        </p:txBody>
      </p: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71C4A806-7E84-464A-BD45-1E1A603ABF54}"/>
              </a:ext>
            </a:extLst>
          </p:cNvPr>
          <p:cNvCxnSpPr/>
          <p:nvPr/>
        </p:nvCxnSpPr>
        <p:spPr>
          <a:xfrm rot="5400000">
            <a:off x="4697761" y="5010633"/>
            <a:ext cx="259326" cy="203616"/>
          </a:xfrm>
          <a:prstGeom prst="line">
            <a:avLst/>
          </a:prstGeom>
          <a:ln w="6350"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ABEAB5BC-CB54-3C4C-9D63-3825800AAE8B}"/>
              </a:ext>
            </a:extLst>
          </p:cNvPr>
          <p:cNvSpPr txBox="1"/>
          <p:nvPr/>
        </p:nvSpPr>
        <p:spPr>
          <a:xfrm>
            <a:off x="6325816" y="4778951"/>
            <a:ext cx="142452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Atelier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GeoDEV</a:t>
            </a:r>
            <a:endParaRPr lang="fr-F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Besoins prioritaires</a:t>
            </a:r>
          </a:p>
          <a:p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Antananarivo</a:t>
            </a:r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8750FB75-2F72-8F4A-BBDE-7B645DA944D0}"/>
              </a:ext>
            </a:extLst>
          </p:cNvPr>
          <p:cNvCxnSpPr/>
          <p:nvPr/>
        </p:nvCxnSpPr>
        <p:spPr>
          <a:xfrm>
            <a:off x="6051744" y="5566020"/>
            <a:ext cx="426472" cy="147185"/>
          </a:xfrm>
          <a:prstGeom prst="line">
            <a:avLst/>
          </a:prstGeom>
          <a:ln w="6350">
            <a:gradFill flip="none" rotWithShape="1">
              <a:gsLst>
                <a:gs pos="0">
                  <a:srgbClr val="FF0000"/>
                </a:gs>
                <a:gs pos="35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ZoneTexte 58">
            <a:extLst>
              <a:ext uri="{FF2B5EF4-FFF2-40B4-BE49-F238E27FC236}">
                <a16:creationId xmlns:a16="http://schemas.microsoft.com/office/drawing/2014/main" id="{EA7B2B31-C3F1-DF4C-A3AC-321653E300E9}"/>
              </a:ext>
            </a:extLst>
          </p:cNvPr>
          <p:cNvSpPr txBox="1"/>
          <p:nvPr/>
        </p:nvSpPr>
        <p:spPr>
          <a:xfrm>
            <a:off x="10083732" y="3142129"/>
            <a:ext cx="1104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Occ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Sol (iota2)</a:t>
            </a:r>
          </a:p>
          <a:p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Niger</a:t>
            </a:r>
          </a:p>
          <a:p>
            <a:endParaRPr lang="fr-FR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E4FDBA20-1A83-EF47-9565-AEA18E1C50F9}"/>
              </a:ext>
            </a:extLst>
          </p:cNvPr>
          <p:cNvCxnSpPr>
            <a:endCxn id="43" idx="0"/>
          </p:cNvCxnSpPr>
          <p:nvPr/>
        </p:nvCxnSpPr>
        <p:spPr>
          <a:xfrm>
            <a:off x="1296616" y="4632504"/>
            <a:ext cx="1485900" cy="681335"/>
          </a:xfrm>
          <a:prstGeom prst="line">
            <a:avLst/>
          </a:prstGeom>
          <a:ln w="6350">
            <a:gradFill flip="none" rotWithShape="1">
              <a:gsLst>
                <a:gs pos="0">
                  <a:srgbClr val="FF0000"/>
                </a:gs>
                <a:gs pos="79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7A663DF5-1D82-8B43-918F-880D15FD2759}"/>
              </a:ext>
            </a:extLst>
          </p:cNvPr>
          <p:cNvCxnSpPr>
            <a:endCxn id="41" idx="1"/>
          </p:cNvCxnSpPr>
          <p:nvPr/>
        </p:nvCxnSpPr>
        <p:spPr>
          <a:xfrm flipV="1">
            <a:off x="1644810" y="4331425"/>
            <a:ext cx="396874" cy="128322"/>
          </a:xfrm>
          <a:prstGeom prst="line">
            <a:avLst/>
          </a:prstGeom>
          <a:ln w="6350">
            <a:gradFill flip="none" rotWithShape="1">
              <a:gsLst>
                <a:gs pos="0">
                  <a:srgbClr val="FF0000"/>
                </a:gs>
                <a:gs pos="79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084248E1-30BA-2844-88D9-0CA2D3786C6C}"/>
              </a:ext>
            </a:extLst>
          </p:cNvPr>
          <p:cNvCxnSpPr>
            <a:endCxn id="41" idx="1"/>
          </p:cNvCxnSpPr>
          <p:nvPr/>
        </p:nvCxnSpPr>
        <p:spPr>
          <a:xfrm flipV="1">
            <a:off x="1585541" y="4331425"/>
            <a:ext cx="456143" cy="94714"/>
          </a:xfrm>
          <a:prstGeom prst="line">
            <a:avLst/>
          </a:prstGeom>
          <a:ln w="6350">
            <a:gradFill flip="none" rotWithShape="1">
              <a:gsLst>
                <a:gs pos="0">
                  <a:srgbClr val="FF0000"/>
                </a:gs>
                <a:gs pos="79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9F008268-47D6-F749-B948-FBE28D1C40D8}"/>
              </a:ext>
            </a:extLst>
          </p:cNvPr>
          <p:cNvCxnSpPr>
            <a:endCxn id="41" idx="1"/>
          </p:cNvCxnSpPr>
          <p:nvPr/>
        </p:nvCxnSpPr>
        <p:spPr>
          <a:xfrm flipV="1">
            <a:off x="1525216" y="4331425"/>
            <a:ext cx="516468" cy="50000"/>
          </a:xfrm>
          <a:prstGeom prst="line">
            <a:avLst/>
          </a:prstGeom>
          <a:ln w="6350">
            <a:gradFill flip="none" rotWithShape="1">
              <a:gsLst>
                <a:gs pos="0">
                  <a:srgbClr val="FF0000"/>
                </a:gs>
                <a:gs pos="79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79E793CB-7964-1D45-9F87-E1EDDD4E3215}"/>
              </a:ext>
            </a:extLst>
          </p:cNvPr>
          <p:cNvCxnSpPr>
            <a:endCxn id="41" idx="1"/>
          </p:cNvCxnSpPr>
          <p:nvPr/>
        </p:nvCxnSpPr>
        <p:spPr>
          <a:xfrm flipV="1">
            <a:off x="1664917" y="4331425"/>
            <a:ext cx="376767" cy="168796"/>
          </a:xfrm>
          <a:prstGeom prst="line">
            <a:avLst/>
          </a:prstGeom>
          <a:ln w="6350">
            <a:gradFill flip="none" rotWithShape="1">
              <a:gsLst>
                <a:gs pos="0">
                  <a:srgbClr val="FF0000"/>
                </a:gs>
                <a:gs pos="79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ZoneTexte 65">
            <a:extLst>
              <a:ext uri="{FF2B5EF4-FFF2-40B4-BE49-F238E27FC236}">
                <a16:creationId xmlns:a16="http://schemas.microsoft.com/office/drawing/2014/main" id="{C0F2A445-3362-9B48-B8FE-1F141A03B1F6}"/>
              </a:ext>
            </a:extLst>
          </p:cNvPr>
          <p:cNvSpPr txBox="1"/>
          <p:nvPr/>
        </p:nvSpPr>
        <p:spPr>
          <a:xfrm>
            <a:off x="3793943" y="1988840"/>
            <a:ext cx="3217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u="sng" dirty="0">
                <a:solidFill>
                  <a:schemeClr val="accent1">
                    <a:lumMod val="75000"/>
                  </a:schemeClr>
                </a:solidFill>
              </a:rPr>
              <a:t>Analyser des besoins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9D39689D-1082-6C44-8A61-0A764C45A2B2}"/>
              </a:ext>
            </a:extLst>
          </p:cNvPr>
          <p:cNvSpPr txBox="1"/>
          <p:nvPr/>
        </p:nvSpPr>
        <p:spPr>
          <a:xfrm>
            <a:off x="1317139" y="1988840"/>
            <a:ext cx="1819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Sensibiliser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18DDF4C4-20ED-304A-BD86-0B84AB18981C}"/>
              </a:ext>
            </a:extLst>
          </p:cNvPr>
          <p:cNvSpPr txBox="1"/>
          <p:nvPr/>
        </p:nvSpPr>
        <p:spPr>
          <a:xfrm>
            <a:off x="10056440" y="2570866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Suivi cultures de Riz</a:t>
            </a:r>
            <a:endParaRPr lang="fr-FR" sz="1200" b="1" baseline="-2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Thaïlande, Vietnam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9EA0E73F-AB3F-6449-9185-44E48C220CFF}"/>
              </a:ext>
            </a:extLst>
          </p:cNvPr>
          <p:cNvSpPr txBox="1"/>
          <p:nvPr/>
        </p:nvSpPr>
        <p:spPr>
          <a:xfrm>
            <a:off x="9844407" y="2205051"/>
            <a:ext cx="1874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Autres entités de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Theia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50364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E86D13"/>
                </a:solidFill>
              </a:rPr>
              <a:t>Réalisations</a:t>
            </a:r>
          </a:p>
        </p:txBody>
      </p:sp>
      <p:pic>
        <p:nvPicPr>
          <p:cNvPr id="53" name="Image 52" descr="AmSud_vierge_frontiere_pays.png">
            <a:extLst>
              <a:ext uri="{FF2B5EF4-FFF2-40B4-BE49-F238E27FC236}">
                <a16:creationId xmlns:a16="http://schemas.microsoft.com/office/drawing/2014/main" id="{80140F7E-E865-D148-B70A-A9ECDDBF2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65" y="4008646"/>
            <a:ext cx="1181808" cy="1843058"/>
          </a:xfrm>
          <a:prstGeom prst="rect">
            <a:avLst/>
          </a:prstGeom>
        </p:spPr>
      </p:pic>
      <p:pic>
        <p:nvPicPr>
          <p:cNvPr id="56" name="Image 55" descr="Afrique_vierge_frontiere_pays_continent.png">
            <a:extLst>
              <a:ext uri="{FF2B5EF4-FFF2-40B4-BE49-F238E27FC236}">
                <a16:creationId xmlns:a16="http://schemas.microsoft.com/office/drawing/2014/main" id="{C6121F60-8BDD-CB4D-B6A4-C88E6A544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486" y="4251504"/>
            <a:ext cx="1456157" cy="1681263"/>
          </a:xfrm>
          <a:prstGeom prst="rect">
            <a:avLst/>
          </a:prstGeom>
        </p:spPr>
      </p:pic>
      <p:pic>
        <p:nvPicPr>
          <p:cNvPr id="57" name="Image 56" descr="Asie_vierge_frontiere_pays_continent.png">
            <a:extLst>
              <a:ext uri="{FF2B5EF4-FFF2-40B4-BE49-F238E27FC236}">
                <a16:creationId xmlns:a16="http://schemas.microsoft.com/office/drawing/2014/main" id="{0A399F7A-810B-BA4B-87A0-14625A384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813" y="4022904"/>
            <a:ext cx="2187752" cy="18923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C25688C3-B4DC-5442-8F60-F92680A3E1CD}"/>
              </a:ext>
            </a:extLst>
          </p:cNvPr>
          <p:cNvSpPr/>
          <p:nvPr/>
        </p:nvSpPr>
        <p:spPr>
          <a:xfrm>
            <a:off x="1873802" y="3616506"/>
            <a:ext cx="45719" cy="228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9FB5D45F-0A75-FC47-AEDD-EA1BC5886BD0}"/>
              </a:ext>
            </a:extLst>
          </p:cNvPr>
          <p:cNvSpPr txBox="1"/>
          <p:nvPr/>
        </p:nvSpPr>
        <p:spPr>
          <a:xfrm>
            <a:off x="1772157" y="3184704"/>
            <a:ext cx="358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Expérimentation - développement Caraïbes</a:t>
            </a:r>
            <a:endParaRPr lang="fr-FR" sz="1200" b="1" baseline="-2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Occ</a:t>
            </a:r>
            <a:r>
              <a:rPr lang="fr-FR" sz="1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Sols iota2 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Guadeloupe, Guyane</a:t>
            </a:r>
          </a:p>
          <a:p>
            <a:r>
              <a:rPr lang="fr-FR" sz="1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Mangroves </a:t>
            </a: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Antilles françaises</a:t>
            </a:r>
          </a:p>
          <a:p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Agriculture : Haïti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0725E84A-4081-5F40-8287-EC5847E6D430}"/>
              </a:ext>
            </a:extLst>
          </p:cNvPr>
          <p:cNvSpPr txBox="1"/>
          <p:nvPr/>
        </p:nvSpPr>
        <p:spPr>
          <a:xfrm>
            <a:off x="2072765" y="4051975"/>
            <a:ext cx="2133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Progysat</a:t>
            </a:r>
            <a:endParaRPr lang="fr-F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Plateau des Guyanes</a:t>
            </a:r>
          </a:p>
          <a:p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FEDER Amazonie, Cayenne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B4323363-3C08-7445-ADCE-A6E4DDA03FD5}"/>
              </a:ext>
            </a:extLst>
          </p:cNvPr>
          <p:cNvSpPr txBox="1"/>
          <p:nvPr/>
        </p:nvSpPr>
        <p:spPr>
          <a:xfrm>
            <a:off x="1691765" y="2677617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 RO </a:t>
            </a:r>
            <a:endParaRPr lang="fr-FR" sz="1200" b="1" baseline="-2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Haïti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4A85A185-9D68-E943-B8B9-49048ADCC8FA}"/>
              </a:ext>
            </a:extLst>
          </p:cNvPr>
          <p:cNvSpPr txBox="1"/>
          <p:nvPr/>
        </p:nvSpPr>
        <p:spPr>
          <a:xfrm>
            <a:off x="6797165" y="5192217"/>
            <a:ext cx="15613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Maladies infectieuses</a:t>
            </a:r>
          </a:p>
          <a:p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Réunion, Madagascar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2F36B1C7-C5C5-214F-9FF5-4D75DB98B82A}"/>
              </a:ext>
            </a:extLst>
          </p:cNvPr>
          <p:cNvSpPr txBox="1"/>
          <p:nvPr/>
        </p:nvSpPr>
        <p:spPr>
          <a:xfrm>
            <a:off x="2825123" y="5420817"/>
            <a:ext cx="25443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Working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Group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Africa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Copernicus</a:t>
            </a:r>
            <a:endParaRPr lang="fr-F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Afrique de l’ouest et centrale</a:t>
            </a:r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E3497A42-A751-8C42-998F-153F9C94A8A6}"/>
              </a:ext>
            </a:extLst>
          </p:cNvPr>
          <p:cNvCxnSpPr>
            <a:cxnSpLocks/>
            <a:endCxn id="64" idx="0"/>
          </p:cNvCxnSpPr>
          <p:nvPr/>
        </p:nvCxnSpPr>
        <p:spPr>
          <a:xfrm flipH="1">
            <a:off x="4097294" y="5076548"/>
            <a:ext cx="392167" cy="344269"/>
          </a:xfrm>
          <a:prstGeom prst="line">
            <a:avLst/>
          </a:prstGeom>
          <a:ln w="6350"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1D6B3177-C327-C94E-9394-883984373996}"/>
              </a:ext>
            </a:extLst>
          </p:cNvPr>
          <p:cNvCxnSpPr>
            <a:cxnSpLocks/>
            <a:endCxn id="67" idx="1"/>
          </p:cNvCxnSpPr>
          <p:nvPr/>
        </p:nvCxnSpPr>
        <p:spPr>
          <a:xfrm flipV="1">
            <a:off x="6055932" y="4668109"/>
            <a:ext cx="284033" cy="878588"/>
          </a:xfrm>
          <a:prstGeom prst="line">
            <a:avLst/>
          </a:prstGeom>
          <a:ln w="6350">
            <a:gradFill flip="none" rotWithShape="1">
              <a:gsLst>
                <a:gs pos="0">
                  <a:srgbClr val="FF0000"/>
                </a:gs>
                <a:gs pos="35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ZoneTexte 66">
            <a:extLst>
              <a:ext uri="{FF2B5EF4-FFF2-40B4-BE49-F238E27FC236}">
                <a16:creationId xmlns:a16="http://schemas.microsoft.com/office/drawing/2014/main" id="{CE2E69D3-C4B1-F141-947B-D7E68E332CD2}"/>
              </a:ext>
            </a:extLst>
          </p:cNvPr>
          <p:cNvSpPr txBox="1"/>
          <p:nvPr/>
        </p:nvSpPr>
        <p:spPr>
          <a:xfrm>
            <a:off x="6339965" y="4452665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Pôle de compétence</a:t>
            </a:r>
          </a:p>
          <a:p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Madagascar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E01B4164-E3A5-FA4E-BFF7-44F7B8675BE9}"/>
              </a:ext>
            </a:extLst>
          </p:cNvPr>
          <p:cNvSpPr txBox="1"/>
          <p:nvPr/>
        </p:nvSpPr>
        <p:spPr>
          <a:xfrm>
            <a:off x="6339965" y="4861104"/>
            <a:ext cx="8958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Mangroves</a:t>
            </a:r>
          </a:p>
          <a:p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Madagascar</a:t>
            </a:r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4A5EADC8-1172-A64D-A4CF-E5538E4C9163}"/>
              </a:ext>
            </a:extLst>
          </p:cNvPr>
          <p:cNvCxnSpPr>
            <a:endCxn id="68" idx="1"/>
          </p:cNvCxnSpPr>
          <p:nvPr/>
        </p:nvCxnSpPr>
        <p:spPr>
          <a:xfrm flipV="1">
            <a:off x="6035165" y="5076548"/>
            <a:ext cx="304800" cy="470356"/>
          </a:xfrm>
          <a:prstGeom prst="line">
            <a:avLst/>
          </a:prstGeom>
          <a:ln w="6350">
            <a:gradFill flip="none" rotWithShape="1">
              <a:gsLst>
                <a:gs pos="0">
                  <a:srgbClr val="FF0000"/>
                </a:gs>
                <a:gs pos="35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E5D4597F-C2B4-BF4C-9C4D-5CB97FF849F6}"/>
              </a:ext>
            </a:extLst>
          </p:cNvPr>
          <p:cNvCxnSpPr>
            <a:endCxn id="63" idx="1"/>
          </p:cNvCxnSpPr>
          <p:nvPr/>
        </p:nvCxnSpPr>
        <p:spPr>
          <a:xfrm flipV="1">
            <a:off x="6035165" y="5407661"/>
            <a:ext cx="762000" cy="139244"/>
          </a:xfrm>
          <a:prstGeom prst="line">
            <a:avLst/>
          </a:prstGeom>
          <a:ln w="6350">
            <a:gradFill flip="none" rotWithShape="1">
              <a:gsLst>
                <a:gs pos="0">
                  <a:srgbClr val="FF0000"/>
                </a:gs>
                <a:gs pos="35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0427A2EE-768F-9947-ABB2-81566816E81D}"/>
              </a:ext>
            </a:extLst>
          </p:cNvPr>
          <p:cNvCxnSpPr>
            <a:endCxn id="62" idx="1"/>
          </p:cNvCxnSpPr>
          <p:nvPr/>
        </p:nvCxnSpPr>
        <p:spPr>
          <a:xfrm rot="5400000" flipH="1" flipV="1">
            <a:off x="863318" y="3296063"/>
            <a:ext cx="1231449" cy="425446"/>
          </a:xfrm>
          <a:prstGeom prst="line">
            <a:avLst/>
          </a:prstGeom>
          <a:ln w="6350">
            <a:gradFill flip="none" rotWithShape="1">
              <a:gsLst>
                <a:gs pos="0">
                  <a:srgbClr val="FF0000"/>
                </a:gs>
                <a:gs pos="35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36D8D6AB-BF09-5A4D-8EB2-5E4B4F633C9A}"/>
              </a:ext>
            </a:extLst>
          </p:cNvPr>
          <p:cNvCxnSpPr>
            <a:cxnSpLocks/>
          </p:cNvCxnSpPr>
          <p:nvPr/>
        </p:nvCxnSpPr>
        <p:spPr>
          <a:xfrm flipV="1">
            <a:off x="1702625" y="3701630"/>
            <a:ext cx="109057" cy="195187"/>
          </a:xfrm>
          <a:prstGeom prst="line">
            <a:avLst/>
          </a:prstGeom>
          <a:ln w="6350">
            <a:gradFill flip="none" rotWithShape="1">
              <a:gsLst>
                <a:gs pos="0">
                  <a:srgbClr val="FF0000"/>
                </a:gs>
                <a:gs pos="35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85A52115-FB6A-6543-AE7F-8E20711CD7C2}"/>
              </a:ext>
            </a:extLst>
          </p:cNvPr>
          <p:cNvCxnSpPr>
            <a:cxnSpLocks/>
          </p:cNvCxnSpPr>
          <p:nvPr/>
        </p:nvCxnSpPr>
        <p:spPr>
          <a:xfrm flipV="1">
            <a:off x="1962643" y="4331425"/>
            <a:ext cx="93190" cy="122128"/>
          </a:xfrm>
          <a:prstGeom prst="line">
            <a:avLst/>
          </a:prstGeom>
          <a:ln w="6350">
            <a:gradFill flip="none" rotWithShape="1">
              <a:gsLst>
                <a:gs pos="0">
                  <a:srgbClr val="FF0000"/>
                </a:gs>
                <a:gs pos="79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13EF95A3-6392-1346-A858-301CD0170D0D}"/>
              </a:ext>
            </a:extLst>
          </p:cNvPr>
          <p:cNvCxnSpPr>
            <a:endCxn id="75" idx="1"/>
          </p:cNvCxnSpPr>
          <p:nvPr/>
        </p:nvCxnSpPr>
        <p:spPr>
          <a:xfrm>
            <a:off x="6263765" y="5546904"/>
            <a:ext cx="379063" cy="215444"/>
          </a:xfrm>
          <a:prstGeom prst="line">
            <a:avLst/>
          </a:prstGeom>
          <a:ln w="6350">
            <a:gradFill flip="none" rotWithShape="1">
              <a:gsLst>
                <a:gs pos="0">
                  <a:srgbClr val="FF0000"/>
                </a:gs>
                <a:gs pos="35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ZoneTexte 74">
            <a:extLst>
              <a:ext uri="{FF2B5EF4-FFF2-40B4-BE49-F238E27FC236}">
                <a16:creationId xmlns:a16="http://schemas.microsoft.com/office/drawing/2014/main" id="{8DBD1346-3D2C-F942-AB95-346B3F05BDC2}"/>
              </a:ext>
            </a:extLst>
          </p:cNvPr>
          <p:cNvSpPr txBox="1"/>
          <p:nvPr/>
        </p:nvSpPr>
        <p:spPr>
          <a:xfrm>
            <a:off x="6642828" y="5546904"/>
            <a:ext cx="22445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Expérimentations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Moringa</a:t>
            </a:r>
            <a:endParaRPr lang="fr-F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Réunion, Madagascar, Mozambique</a:t>
            </a:r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E9FF0347-84F3-B949-B1FD-24D89574709C}"/>
              </a:ext>
            </a:extLst>
          </p:cNvPr>
          <p:cNvCxnSpPr>
            <a:endCxn id="75" idx="1"/>
          </p:cNvCxnSpPr>
          <p:nvPr/>
        </p:nvCxnSpPr>
        <p:spPr>
          <a:xfrm>
            <a:off x="6035165" y="5546904"/>
            <a:ext cx="607663" cy="215444"/>
          </a:xfrm>
          <a:prstGeom prst="line">
            <a:avLst/>
          </a:prstGeom>
          <a:ln w="6350">
            <a:gradFill flip="none" rotWithShape="1">
              <a:gsLst>
                <a:gs pos="0">
                  <a:srgbClr val="FF0000"/>
                </a:gs>
                <a:gs pos="35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ZoneTexte 76">
            <a:extLst>
              <a:ext uri="{FF2B5EF4-FFF2-40B4-BE49-F238E27FC236}">
                <a16:creationId xmlns:a16="http://schemas.microsoft.com/office/drawing/2014/main" id="{C351533E-73F4-0646-99B6-3190998D21A9}"/>
              </a:ext>
            </a:extLst>
          </p:cNvPr>
          <p:cNvSpPr txBox="1"/>
          <p:nvPr/>
        </p:nvSpPr>
        <p:spPr>
          <a:xfrm>
            <a:off x="6873365" y="1988840"/>
            <a:ext cx="3543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err="1">
                <a:solidFill>
                  <a:schemeClr val="accent1">
                    <a:lumMod val="75000"/>
                  </a:schemeClr>
                </a:solidFill>
              </a:rPr>
              <a:t>Co-construire</a:t>
            </a:r>
            <a:r>
              <a:rPr lang="fr-FR" sz="2800" u="sng" dirty="0">
                <a:solidFill>
                  <a:schemeClr val="accent1">
                    <a:lumMod val="75000"/>
                  </a:schemeClr>
                </a:solidFill>
              </a:rPr>
              <a:t> des projets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5F0ABD6F-D98E-8E46-A701-9020E20B9C75}"/>
              </a:ext>
            </a:extLst>
          </p:cNvPr>
          <p:cNvSpPr txBox="1"/>
          <p:nvPr/>
        </p:nvSpPr>
        <p:spPr>
          <a:xfrm>
            <a:off x="3808092" y="1988840"/>
            <a:ext cx="3217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Analyser des besoins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E08D74ED-C312-B14D-8EF9-D058891FE5A3}"/>
              </a:ext>
            </a:extLst>
          </p:cNvPr>
          <p:cNvSpPr txBox="1"/>
          <p:nvPr/>
        </p:nvSpPr>
        <p:spPr>
          <a:xfrm>
            <a:off x="1331288" y="1988840"/>
            <a:ext cx="1819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Sensibiliser</a:t>
            </a:r>
          </a:p>
        </p:txBody>
      </p: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EBE2D022-9D98-6444-B9BB-6CE8C64B4944}"/>
              </a:ext>
            </a:extLst>
          </p:cNvPr>
          <p:cNvCxnSpPr>
            <a:endCxn id="63" idx="1"/>
          </p:cNvCxnSpPr>
          <p:nvPr/>
        </p:nvCxnSpPr>
        <p:spPr>
          <a:xfrm flipV="1">
            <a:off x="6263765" y="5407661"/>
            <a:ext cx="533400" cy="139036"/>
          </a:xfrm>
          <a:prstGeom prst="line">
            <a:avLst/>
          </a:prstGeom>
          <a:ln w="6350">
            <a:gradFill flip="none" rotWithShape="1">
              <a:gsLst>
                <a:gs pos="0">
                  <a:srgbClr val="FF0000"/>
                </a:gs>
                <a:gs pos="35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ZoneTexte 82">
            <a:extLst>
              <a:ext uri="{FF2B5EF4-FFF2-40B4-BE49-F238E27FC236}">
                <a16:creationId xmlns:a16="http://schemas.microsoft.com/office/drawing/2014/main" id="{A0B3F383-99EB-AE49-9978-D8D5FF9F038C}"/>
              </a:ext>
            </a:extLst>
          </p:cNvPr>
          <p:cNvSpPr txBox="1"/>
          <p:nvPr/>
        </p:nvSpPr>
        <p:spPr>
          <a:xfrm>
            <a:off x="7254365" y="3211017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Maladies infectieuses</a:t>
            </a:r>
            <a:endParaRPr lang="fr-FR" sz="1200" b="1" baseline="-2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Cambodge, Thaïlande, Vietnam</a:t>
            </a:r>
          </a:p>
        </p:txBody>
      </p: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51E14703-4EB4-3545-9BE1-1DB5C2E8F6CD}"/>
              </a:ext>
            </a:extLst>
          </p:cNvPr>
          <p:cNvCxnSpPr>
            <a:endCxn id="83" idx="2"/>
          </p:cNvCxnSpPr>
          <p:nvPr/>
        </p:nvCxnSpPr>
        <p:spPr>
          <a:xfrm rot="16200000" flipV="1">
            <a:off x="8003209" y="3807460"/>
            <a:ext cx="788314" cy="457201"/>
          </a:xfrm>
          <a:prstGeom prst="line">
            <a:avLst/>
          </a:prstGeom>
          <a:ln w="6350">
            <a:gradFill flip="none" rotWithShape="1">
              <a:gsLst>
                <a:gs pos="0">
                  <a:srgbClr val="FF0000"/>
                </a:gs>
                <a:gs pos="79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9E088F1D-E567-CE43-8F14-62F38035EF43}"/>
              </a:ext>
            </a:extLst>
          </p:cNvPr>
          <p:cNvCxnSpPr>
            <a:cxnSpLocks/>
            <a:endCxn id="75" idx="1"/>
          </p:cNvCxnSpPr>
          <p:nvPr/>
        </p:nvCxnSpPr>
        <p:spPr>
          <a:xfrm>
            <a:off x="5778646" y="5623104"/>
            <a:ext cx="864182" cy="139244"/>
          </a:xfrm>
          <a:prstGeom prst="line">
            <a:avLst/>
          </a:prstGeom>
          <a:ln w="6350">
            <a:gradFill flip="none" rotWithShape="1">
              <a:gsLst>
                <a:gs pos="0">
                  <a:srgbClr val="FF0000"/>
                </a:gs>
                <a:gs pos="35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ZoneTexte 86">
            <a:extLst>
              <a:ext uri="{FF2B5EF4-FFF2-40B4-BE49-F238E27FC236}">
                <a16:creationId xmlns:a16="http://schemas.microsoft.com/office/drawing/2014/main" id="{C55E8632-6332-2B45-9B88-808984718AFE}"/>
              </a:ext>
            </a:extLst>
          </p:cNvPr>
          <p:cNvSpPr txBox="1"/>
          <p:nvPr/>
        </p:nvSpPr>
        <p:spPr>
          <a:xfrm>
            <a:off x="9912424" y="2635170"/>
            <a:ext cx="1874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Autres entités de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Theia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736FAD5C-10AE-964D-8B42-73F420DD1A23}"/>
              </a:ext>
            </a:extLst>
          </p:cNvPr>
          <p:cNvSpPr txBox="1"/>
          <p:nvPr/>
        </p:nvSpPr>
        <p:spPr>
          <a:xfrm>
            <a:off x="9942884" y="2854097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Projets à recenser</a:t>
            </a:r>
            <a:endParaRPr lang="fr-FR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38398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975867"/>
            <a:ext cx="10972800" cy="580925"/>
          </a:xfrm>
        </p:spPr>
        <p:txBody>
          <a:bodyPr/>
          <a:lstStyle/>
          <a:p>
            <a:r>
              <a:rPr lang="fr-FR" b="1" dirty="0"/>
              <a:t>Réalisations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04A4FE5-433C-6149-BDFF-14914AE1F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342" y="2676618"/>
            <a:ext cx="3856994" cy="3395155"/>
          </a:xfrm>
          <a:prstGeom prst="rect">
            <a:avLst/>
          </a:prstGeom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B1414D24-A2B8-4143-A7F6-C3D946474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.PingFang SC Regular"/>
              <a:buChar char="◎"/>
            </a:pPr>
            <a:r>
              <a:rPr lang="fr-FR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www.art-geodev.theia-land.fr</a:t>
            </a:r>
            <a:endParaRPr lang="fr-FR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66788" lvl="2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10 actus/mois</a:t>
            </a:r>
          </a:p>
          <a:p>
            <a:pPr marL="966788" lvl="2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300 visites/mois</a:t>
            </a:r>
          </a:p>
          <a:p>
            <a:pPr lvl="2" indent="0">
              <a:buNone/>
            </a:pPr>
            <a:r>
              <a:rPr lang="fr-FR" sz="2000" dirty="0">
                <a:solidFill>
                  <a:schemeClr val="tx1"/>
                </a:solidFill>
                <a:latin typeface="Calibri"/>
                <a:cs typeface="Calibri"/>
                <a:sym typeface="Wingdings" pitchFamily="2" charset="2"/>
              </a:rPr>
              <a:t> Projet de refonte</a:t>
            </a:r>
            <a:endParaRPr lang="fr-FR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2" indent="0">
              <a:buNone/>
            </a:pPr>
            <a:endParaRPr lang="fr-FR" dirty="0"/>
          </a:p>
          <a:p>
            <a:pPr marL="342900" indent="-342900">
              <a:buFont typeface=".PingFang SC Regular"/>
              <a:buChar char="◎"/>
            </a:pPr>
            <a:r>
              <a:rPr lang="fr-FR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Newsletter</a:t>
            </a:r>
          </a:p>
          <a:p>
            <a:pPr marL="966788" lvl="2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+80 destinataires / mois</a:t>
            </a:r>
          </a:p>
          <a:p>
            <a:pPr marL="966788" lvl="2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abonnement en ligne</a:t>
            </a:r>
          </a:p>
          <a:p>
            <a:endParaRPr lang="fr-FR" dirty="0"/>
          </a:p>
          <a:p>
            <a:pPr marL="342900" indent="-342900">
              <a:buFont typeface=".PingFang SC Regular"/>
              <a:buChar char="◎"/>
            </a:pPr>
            <a:r>
              <a:rPr lang="fr-FR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Facebook</a:t>
            </a:r>
          </a:p>
          <a:p>
            <a:pPr marL="966788" lvl="2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Communication adaptée au Sud</a:t>
            </a:r>
          </a:p>
          <a:p>
            <a:pPr marL="966788" lvl="2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+520 likes</a:t>
            </a:r>
          </a:p>
          <a:p>
            <a:pPr marL="966788" lvl="2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+540 followers</a:t>
            </a:r>
          </a:p>
          <a:p>
            <a:pPr marL="966788" lvl="2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062080F-B3C6-2F40-A7E1-E1852C342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9529" y="908719"/>
            <a:ext cx="4153135" cy="387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61560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975867"/>
            <a:ext cx="10972800" cy="580925"/>
          </a:xfrm>
        </p:spPr>
        <p:txBody>
          <a:bodyPr/>
          <a:lstStyle/>
          <a:p>
            <a:r>
              <a:rPr lang="fr-FR" b="1" dirty="0"/>
              <a:t>Besoins des partenaires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1451A0A-B8FB-7A46-AF70-AFAD4B9F5423}"/>
              </a:ext>
            </a:extLst>
          </p:cNvPr>
          <p:cNvSpPr txBox="1"/>
          <p:nvPr/>
        </p:nvSpPr>
        <p:spPr>
          <a:xfrm>
            <a:off x="1199456" y="2132856"/>
            <a:ext cx="10585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-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Panoramas d’initiatives internationales (dans des pays du Sud) impliquant des produits, méthodes outils issues des Pôles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6E57BF5-B8CD-6347-8AAE-EC2CCE3B4EBB}"/>
              </a:ext>
            </a:extLst>
          </p:cNvPr>
          <p:cNvSpPr txBox="1"/>
          <p:nvPr/>
        </p:nvSpPr>
        <p:spPr>
          <a:xfrm>
            <a:off x="1199456" y="4555077"/>
            <a:ext cx="10382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-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Appui aux projets nationaux de développement d’initiatives de type Pôle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F6C39F0-FA06-554F-B8FB-5BC5D2DE74B3}"/>
              </a:ext>
            </a:extLst>
          </p:cNvPr>
          <p:cNvSpPr txBox="1"/>
          <p:nvPr/>
        </p:nvSpPr>
        <p:spPr>
          <a:xfrm>
            <a:off x="1199456" y="3370806"/>
            <a:ext cx="10382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-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Supports pédagogiques, guides, manuels, kits de formation aux ressources diffusées </a:t>
            </a:r>
          </a:p>
        </p:txBody>
      </p:sp>
    </p:spTree>
    <p:extLst>
      <p:ext uri="{BB962C8B-B14F-4D97-AF65-F5344CB8AC3E}">
        <p14:creationId xmlns:p14="http://schemas.microsoft.com/office/powerpoint/2010/main" val="1387775885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modele_Theia-DataTerra">
  <a:themeElements>
    <a:clrScheme name="Personnalisé 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E86D13"/>
      </a:accent1>
      <a:accent2>
        <a:srgbClr val="333132"/>
      </a:accent2>
      <a:accent3>
        <a:srgbClr val="1F916E"/>
      </a:accent3>
      <a:accent4>
        <a:srgbClr val="1C6394"/>
      </a:accent4>
      <a:accent5>
        <a:srgbClr val="969696"/>
      </a:accent5>
      <a:accent6>
        <a:srgbClr val="E78A5C"/>
      </a:accent6>
      <a:hlink>
        <a:srgbClr val="E86D13"/>
      </a:hlink>
      <a:folHlink>
        <a:srgbClr val="595959"/>
      </a:folHlink>
    </a:clrScheme>
    <a:fontScheme name="Personnalisé 1">
      <a:majorFont>
        <a:latin typeface="Praxis Next"/>
        <a:ea typeface=""/>
        <a:cs typeface=""/>
      </a:majorFont>
      <a:minorFont>
        <a:latin typeface="Praxis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3094659E7AD241BE0B52508D4AE041" ma:contentTypeVersion="9" ma:contentTypeDescription="Crée un document." ma:contentTypeScope="" ma:versionID="3de989a43395426d006f0c3a1c2d7b7f">
  <xsd:schema xmlns:xsd="http://www.w3.org/2001/XMLSchema" xmlns:xs="http://www.w3.org/2001/XMLSchema" xmlns:p="http://schemas.microsoft.com/office/2006/metadata/properties" xmlns:ns2="24675d9d-927e-4846-8a26-f9b7a5338489" targetNamespace="http://schemas.microsoft.com/office/2006/metadata/properties" ma:root="true" ma:fieldsID="97b6be7f2830ed6dc39a507a9f4a335f" ns2:_="">
    <xsd:import namespace="24675d9d-927e-4846-8a26-f9b7a53384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675d9d-927e-4846-8a26-f9b7a53384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A52B37-ADC1-4151-BDA1-C59F88789A90}">
  <ds:schemaRefs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24675d9d-927e-4846-8a26-f9b7a5338489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BCA26B7-3A20-49F4-AC5C-C920684EB7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675d9d-927e-4846-8a26-f9b7a53384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9D8F9A-CCEA-4949-A75E-ABC869A301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15131</TotalTime>
  <Words>433</Words>
  <Application>Microsoft Macintosh PowerPoint</Application>
  <PresentationFormat>Grand écran</PresentationFormat>
  <Paragraphs>123</Paragraphs>
  <Slides>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9" baseType="lpstr">
      <vt:lpstr>.PingFang SC Regular</vt:lpstr>
      <vt:lpstr>Arial</vt:lpstr>
      <vt:lpstr>Arial Rounded MT Bold</vt:lpstr>
      <vt:lpstr>Calibri</vt:lpstr>
      <vt:lpstr>Century Gothic</vt:lpstr>
      <vt:lpstr>Gill</vt:lpstr>
      <vt:lpstr>Praxis Next</vt:lpstr>
      <vt:lpstr>Praxis Next Heavy</vt:lpstr>
      <vt:lpstr>Praxis Next Medium</vt:lpstr>
      <vt:lpstr>Wingdings</vt:lpstr>
      <vt:lpstr>modele_Theia-DataTerra</vt:lpstr>
      <vt:lpstr>ART GeoDEV</vt:lpstr>
      <vt:lpstr>Objectif Soutenir et développer les usages de l’observation de la Terre au Sud à partir de ressources Theia</vt:lpstr>
      <vt:lpstr>Réalisations</vt:lpstr>
      <vt:lpstr>Réalisations</vt:lpstr>
      <vt:lpstr>Réalisations</vt:lpstr>
      <vt:lpstr>Réalisations</vt:lpstr>
      <vt:lpstr>Réalisations</vt:lpstr>
      <vt:lpstr>Besoins des partenaires</vt:lpstr>
    </vt:vector>
  </TitlesOfParts>
  <Company>CNES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Pôle Surfaces Continentales THEIA</dc:title>
  <dc:creator>Leroy Marc</dc:creator>
  <cp:lastModifiedBy>Faure Jean-François</cp:lastModifiedBy>
  <cp:revision>493</cp:revision>
  <cp:lastPrinted>2018-10-01T08:39:08Z</cp:lastPrinted>
  <dcterms:created xsi:type="dcterms:W3CDTF">2015-06-19T14:24:33Z</dcterms:created>
  <dcterms:modified xsi:type="dcterms:W3CDTF">2021-05-10T06:23:51Z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0x010100EB3094659E7AD241BE0B52508D4AE041</vt:lpwstr>
  </property>
</Properties>
</file>