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76" r:id="rId5"/>
    <p:sldId id="398" r:id="rId6"/>
    <p:sldId id="391" r:id="rId7"/>
    <p:sldId id="392" r:id="rId8"/>
    <p:sldId id="393" r:id="rId9"/>
    <p:sldId id="395" r:id="rId10"/>
    <p:sldId id="396" r:id="rId11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12"/>
    <a:srgbClr val="D35B1F"/>
    <a:srgbClr val="2E2253"/>
    <a:srgbClr val="46AD8B"/>
    <a:srgbClr val="FF5050"/>
    <a:srgbClr val="C84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0" autoAdjust="0"/>
    <p:restoredTop sz="93883" autoAdjust="0"/>
  </p:normalViewPr>
  <p:slideViewPr>
    <p:cSldViewPr>
      <p:cViewPr varScale="1">
        <p:scale>
          <a:sx n="82" d="100"/>
          <a:sy n="82" d="100"/>
        </p:scale>
        <p:origin x="23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860" y="4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1EAF51BF-A2EE-49A5-B2B4-593FDC2A7B0A}" type="datetimeFigureOut">
              <a:rPr lang="fr-FR" smtClean="0"/>
              <a:pPr/>
              <a:t>2021-04-30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AF82CB15-4531-4DC7-A255-F75E78E7423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9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/>
          <a:lstStyle>
            <a:lvl1pPr algn="r">
              <a:defRPr sz="1200"/>
            </a:lvl1pPr>
          </a:lstStyle>
          <a:p>
            <a:fld id="{302EE58F-E1F2-4041-B827-4C5CE5FF6854}" type="datetimeFigureOut">
              <a:rPr lang="fr-FR" smtClean="0"/>
              <a:pPr/>
              <a:t>2021-04-30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1" tIns="47376" rIns="94751" bIns="473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51" tIns="47376" rIns="94751" bIns="4737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4751" tIns="47376" rIns="94751" bIns="47376" rtlCol="0" anchor="b"/>
          <a:lstStyle>
            <a:lvl1pPr algn="r">
              <a:defRPr sz="1200"/>
            </a:lvl1pPr>
          </a:lstStyle>
          <a:p>
            <a:fld id="{48918A26-E0A3-4F45-83ED-CB988BEF7B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E084-EFE4-418A-BC44-424419A9B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74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10305939" y="4978547"/>
            <a:ext cx="3398168" cy="313007"/>
          </a:xfrm>
          <a:solidFill>
            <a:srgbClr val="EE7412"/>
          </a:solidFill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</a:lstStyle>
          <a:p>
            <a:pPr marL="2286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5339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4704"/>
            <a:ext cx="10972800" cy="580925"/>
          </a:xfrm>
        </p:spPr>
        <p:txBody>
          <a:bodyPr/>
          <a:lstStyle>
            <a:lvl1pPr>
              <a:defRPr sz="2800">
                <a:solidFill>
                  <a:srgbClr val="EE7412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3304"/>
            <a:ext cx="10972800" cy="475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E7412"/>
                </a:solidFill>
              </a:defRPr>
            </a:lvl1pPr>
            <a:lvl2pPr marL="0" indent="0">
              <a:buNone/>
              <a:defRPr sz="1800"/>
            </a:lvl2pPr>
            <a:lvl3pPr marL="623888" indent="-228600"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/>
            </a:lvl3pPr>
            <a:lvl4pPr marL="985838" indent="-228600">
              <a:buClr>
                <a:schemeClr val="accent6">
                  <a:lumMod val="75000"/>
                </a:schemeClr>
              </a:buClr>
              <a:defRPr sz="1400"/>
            </a:lvl4pPr>
            <a:lvl5pPr marL="1525588" indent="-228600">
              <a:buClr>
                <a:schemeClr val="accent6">
                  <a:lumMod val="75000"/>
                </a:schemeClr>
              </a:buClr>
              <a:defRPr sz="14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solidFill>
            <a:srgbClr val="EE7412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1853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/>
        </p:nvSpPr>
        <p:spPr>
          <a:xfrm>
            <a:off x="0" y="-27384"/>
            <a:ext cx="12192001" cy="792000"/>
          </a:xfrm>
          <a:prstGeom prst="rect">
            <a:avLst/>
          </a:prstGeom>
          <a:solidFill>
            <a:srgbClr val="2E22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836714"/>
            <a:ext cx="10972800" cy="580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10587038" y="5258536"/>
            <a:ext cx="2844800" cy="365125"/>
          </a:xfrm>
          <a:prstGeom prst="rect">
            <a:avLst/>
          </a:prstGeom>
          <a:solidFill>
            <a:srgbClr val="EE741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BC422-8291-4277-8824-483743CD61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" y="6525344"/>
            <a:ext cx="2351585" cy="332656"/>
          </a:xfrm>
          <a:prstGeom prst="rect">
            <a:avLst/>
          </a:prstGeom>
        </p:spPr>
        <p:txBody>
          <a:bodyPr vert="horz" wrap="none" lIns="308584" tIns="154292" rIns="308584" bIns="1542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www.theia-land.fr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41680"/>
            <a:ext cx="1175793" cy="47199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991544" y="193010"/>
            <a:ext cx="85107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Offre de l’IR, des pôles et de </a:t>
            </a:r>
            <a:r>
              <a:rPr kumimoji="0" lang="fr-FR" sz="1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Dinamis</a:t>
            </a:r>
            <a:r>
              <a:rPr kumimoji="0" lang="fr-FR" sz="18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 pour une animation régionale</a:t>
            </a:r>
          </a:p>
        </p:txBody>
      </p:sp>
      <p:pic>
        <p:nvPicPr>
          <p:cNvPr id="1026" name="Picture 2" descr="https://theia.sedoo.fr/wp-content-theia/uploads/sites/5/2020/09/Theia-logo-HTOB_Theia-transparent-copi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61676"/>
            <a:ext cx="16555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7"/>
          <p:cNvSpPr/>
          <p:nvPr userDrawn="1"/>
        </p:nvSpPr>
        <p:spPr>
          <a:xfrm flipV="1">
            <a:off x="1991544" y="139373"/>
            <a:ext cx="1" cy="476606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xis Nex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4943872" y="6156012"/>
            <a:ext cx="6638528" cy="369332"/>
          </a:xfrm>
          <a:prstGeom prst="rect">
            <a:avLst/>
          </a:prstGeom>
          <a:solidFill>
            <a:srgbClr val="EE741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axis Next"/>
                <a:ea typeface="+mn-ea"/>
                <a:cs typeface="+mn-cs"/>
              </a:rPr>
              <a:t>Rencontre virtuelle | 11 mai 2021 | Session 1 : L’offre DATA TERRA</a:t>
            </a:r>
          </a:p>
        </p:txBody>
      </p:sp>
    </p:spTree>
    <p:extLst>
      <p:ext uri="{BB962C8B-B14F-4D97-AF65-F5344CB8AC3E}">
        <p14:creationId xmlns:p14="http://schemas.microsoft.com/office/powerpoint/2010/main" val="385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EE7412"/>
          </a:solidFill>
          <a:effectLst/>
          <a:latin typeface="Praxis Next Heavy" panose="020F09040402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E7412"/>
          </a:solidFill>
          <a:latin typeface="Praxis Next Medium" panose="020F060404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E1F4F"/>
          </a:solidFill>
          <a:latin typeface="Praxis Next" panose="020F050404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E1F4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-situ.theia-land.f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-situ.theia-land.fr/skosmos/theia_ozcar_thesaurus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plus.ore.fr/" TargetMode="External"/><Relationship Id="rId3" Type="http://schemas.openxmlformats.org/officeDocument/2006/relationships/hyperlink" Target="https://www.ozcar-ri.org/fr/observatoire-othu/" TargetMode="External"/><Relationship Id="rId7" Type="http://schemas.openxmlformats.org/officeDocument/2006/relationships/hyperlink" Target="http://hplus.ore.fr/ploemeur/description-ploemeur-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karst.org/observatoires/medycyss/" TargetMode="External"/><Relationship Id="rId5" Type="http://schemas.openxmlformats.org/officeDocument/2006/relationships/hyperlink" Target="https://sokarst.org/observatoires/fontaine-de-nimes/" TargetMode="External"/><Relationship Id="rId4" Type="http://schemas.openxmlformats.org/officeDocument/2006/relationships/hyperlink" Target="https://sokarst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3472" y="2060848"/>
            <a:ext cx="9577064" cy="34563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3600" b="1" dirty="0"/>
              <a:t>Theia/OZCAR</a:t>
            </a:r>
          </a:p>
          <a:p>
            <a:pPr>
              <a:defRPr/>
            </a:pPr>
            <a:r>
              <a:rPr lang="fr-FR" sz="3600" b="1" dirty="0"/>
              <a:t>Système d’Information pour les données in situ</a:t>
            </a:r>
          </a:p>
          <a:p>
            <a:pPr>
              <a:defRPr/>
            </a:pPr>
            <a:r>
              <a:rPr lang="fr-FR" b="1" cap="all" dirty="0"/>
              <a:t>(IDS DATA TERRA - Grenoble)</a:t>
            </a:r>
          </a:p>
          <a:p>
            <a:pPr>
              <a:defRPr/>
            </a:pPr>
            <a:endParaRPr lang="fr-FR" sz="3600" b="1" cap="all" dirty="0"/>
          </a:p>
          <a:p>
            <a:pPr>
              <a:defRPr/>
            </a:pP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902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éléments –clés 1 : la zone critique et les surfaces continentales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700808"/>
            <a:ext cx="7416824" cy="4350148"/>
          </a:xfrm>
        </p:spPr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rgbClr val="EE7412"/>
                </a:solidFill>
              </a:rPr>
              <a:t>La zone critique </a:t>
            </a:r>
            <a:r>
              <a:rPr lang="fr-FR" sz="2000" dirty="0"/>
              <a:t>(2001): zone « entre le ciel et les roches » où interagissent l’eau, les gaz, les minéraux, les sols et les roches. 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Elle est peuplée d’êtres vivants. L'homme fait partie du </a:t>
            </a:r>
            <a:r>
              <a:rPr lang="fr-FR" sz="2000" dirty="0" smtClean="0"/>
              <a:t>système (anthropocène)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C</a:t>
            </a:r>
            <a:r>
              <a:rPr lang="fr-FR" sz="2000" dirty="0" smtClean="0"/>
              <a:t>ompréhension et modélisation d’un </a:t>
            </a:r>
            <a:r>
              <a:rPr lang="fr-FR" sz="2000" dirty="0"/>
              <a:t>système complexe</a:t>
            </a:r>
          </a:p>
          <a:p>
            <a:pPr marL="798512" lvl="3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fr-FR" sz="1800" dirty="0"/>
              <a:t>Approche </a:t>
            </a:r>
            <a:r>
              <a:rPr lang="fr-FR" sz="1800" b="1" dirty="0">
                <a:solidFill>
                  <a:srgbClr val="EE7412"/>
                </a:solidFill>
              </a:rPr>
              <a:t>multidisciplinaire</a:t>
            </a:r>
          </a:p>
          <a:p>
            <a:pPr marL="798512" lvl="3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Observation </a:t>
            </a:r>
            <a:r>
              <a:rPr lang="fr-FR" sz="1800" dirty="0"/>
              <a:t>de </a:t>
            </a:r>
            <a:r>
              <a:rPr lang="fr-FR" sz="1800" b="1" dirty="0">
                <a:solidFill>
                  <a:srgbClr val="EE7412"/>
                </a:solidFill>
              </a:rPr>
              <a:t>long terme </a:t>
            </a:r>
            <a:r>
              <a:rPr lang="fr-FR" sz="1800" dirty="0"/>
              <a:t>(décennies)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7DCB758-7F91-AC43-BA26-8E3FDF3B5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25" t="5318" r="52828"/>
          <a:stretch/>
        </p:blipFill>
        <p:spPr>
          <a:xfrm>
            <a:off x="7536160" y="1988840"/>
            <a:ext cx="3672408" cy="38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537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774529"/>
            <a:ext cx="10776520" cy="575957"/>
          </a:xfrm>
        </p:spPr>
        <p:txBody>
          <a:bodyPr/>
          <a:lstStyle/>
          <a:p>
            <a:r>
              <a:rPr lang="fr-FR" dirty="0"/>
              <a:t>Les éléments –clés 1 : objectifs de Theia/OZCAR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728984" y="2606153"/>
            <a:ext cx="432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21 observatoires long terme, 21 SI</a:t>
            </a:r>
          </a:p>
          <a:p>
            <a:pPr algn="ctr"/>
            <a:r>
              <a:rPr lang="fr-FR" sz="1400" dirty="0"/>
              <a:t>Données diverses et hétérogènes (plus de 400 variables)</a:t>
            </a:r>
          </a:p>
          <a:p>
            <a:pPr algn="ctr"/>
            <a:endParaRPr lang="fr-FR" sz="1400" dirty="0"/>
          </a:p>
        </p:txBody>
      </p:sp>
      <p:sp>
        <p:nvSpPr>
          <p:cNvPr id="31" name="Flèche vers le haut 30"/>
          <p:cNvSpPr/>
          <p:nvPr/>
        </p:nvSpPr>
        <p:spPr>
          <a:xfrm rot="12848587">
            <a:off x="5842846" y="3064419"/>
            <a:ext cx="405836" cy="80899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haut 31"/>
          <p:cNvSpPr/>
          <p:nvPr/>
        </p:nvSpPr>
        <p:spPr>
          <a:xfrm rot="8529376">
            <a:off x="3999590" y="2991258"/>
            <a:ext cx="388680" cy="88293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116226" y="3798140"/>
            <a:ext cx="6624736" cy="566964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F01AA999-B804-49E0-B941-E880C6236105}"/>
              </a:ext>
            </a:extLst>
          </p:cNvPr>
          <p:cNvGrpSpPr/>
          <p:nvPr/>
        </p:nvGrpSpPr>
        <p:grpSpPr>
          <a:xfrm>
            <a:off x="2007791" y="2052776"/>
            <a:ext cx="2160240" cy="1195254"/>
            <a:chOff x="1086330" y="1275314"/>
            <a:chExt cx="2160240" cy="1195254"/>
          </a:xfrm>
        </p:grpSpPr>
        <p:sp>
          <p:nvSpPr>
            <p:cNvPr id="35" name="ZoneTexte 34"/>
            <p:cNvSpPr txBox="1"/>
            <p:nvPr/>
          </p:nvSpPr>
          <p:spPr>
            <a:xfrm>
              <a:off x="1086330" y="1947348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Pole de </a:t>
              </a:r>
              <a:r>
                <a:rPr lang="fr-FR" sz="1400" b="1" dirty="0"/>
                <a:t>données</a:t>
              </a:r>
              <a:r>
                <a:rPr lang="fr-FR" sz="1400" dirty="0"/>
                <a:t> Theia</a:t>
              </a:r>
            </a:p>
            <a:p>
              <a:pPr algn="ctr"/>
              <a:r>
                <a:rPr lang="fr-FR" sz="1400" i="1" dirty="0"/>
                <a:t>IDS In situ</a:t>
              </a:r>
            </a:p>
          </p:txBody>
        </p: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346" y="1275314"/>
              <a:ext cx="1691680" cy="62910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259632" y="1340768"/>
              <a:ext cx="1770914" cy="514821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884DDF3C-5A01-4585-B2AA-8F83E3092B7F}"/>
              </a:ext>
            </a:extLst>
          </p:cNvPr>
          <p:cNvGrpSpPr>
            <a:grpSpLocks noChangeAspect="1"/>
          </p:cNvGrpSpPr>
          <p:nvPr/>
        </p:nvGrpSpPr>
        <p:grpSpPr>
          <a:xfrm>
            <a:off x="6860633" y="1662717"/>
            <a:ext cx="3024336" cy="964994"/>
            <a:chOff x="384097" y="2740138"/>
            <a:chExt cx="5982987" cy="1909030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B1B02200-C7F6-44B8-99D6-34F7E02D6265}"/>
                </a:ext>
              </a:extLst>
            </p:cNvPr>
            <p:cNvGrpSpPr/>
            <p:nvPr/>
          </p:nvGrpSpPr>
          <p:grpSpPr>
            <a:xfrm>
              <a:off x="384097" y="2740138"/>
              <a:ext cx="5982987" cy="1909030"/>
              <a:chOff x="162407" y="1369242"/>
              <a:chExt cx="7082688" cy="2243552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56913490-4E69-4EC7-B90E-30435D8A0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7" y="1369242"/>
                <a:ext cx="7082688" cy="2243552"/>
              </a:xfrm>
              <a:prstGeom prst="rect">
                <a:avLst/>
              </a:prstGeom>
            </p:spPr>
          </p:pic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92525494-E488-4563-8B28-12AF6C361D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337"/>
              <a:stretch/>
            </p:blipFill>
            <p:spPr>
              <a:xfrm>
                <a:off x="1979630" y="1643861"/>
                <a:ext cx="744520" cy="476268"/>
              </a:xfrm>
              <a:prstGeom prst="rect">
                <a:avLst/>
              </a:prstGeom>
            </p:spPr>
          </p:pic>
        </p:grp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070D32B9-CCF5-4A90-B52F-5D66BC89E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83" t="3" r="-12002" b="-4979"/>
            <a:stretch/>
          </p:blipFill>
          <p:spPr>
            <a:xfrm>
              <a:off x="2694598" y="3483311"/>
              <a:ext cx="1371351" cy="32476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90" y="2121965"/>
            <a:ext cx="1739479" cy="556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8945" y="3883255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Système d’information commun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Theia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/OZCAR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>
          <a:xfrm>
            <a:off x="1451649" y="4503697"/>
            <a:ext cx="10188967" cy="22156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EE7412"/>
                </a:solidFill>
                <a:latin typeface="Praxis Next Medium" panose="020F06040402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E1F4F"/>
                </a:solidFill>
                <a:latin typeface="Praxis Next" panose="020F0504040203020204" pitchFamily="34" charset="0"/>
                <a:ea typeface="+mn-ea"/>
                <a:cs typeface="+mn-cs"/>
              </a:defRPr>
            </a:lvl2pPr>
            <a:lvl3pPr marL="6238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Century Gothic" panose="020B0502020202020204" pitchFamily="34" charset="0"/>
              <a:buChar char="●"/>
              <a:defRPr sz="16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8583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25588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»"/>
              <a:defRPr sz="1400" kern="1200">
                <a:solidFill>
                  <a:srgbClr val="1E1F4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Rendre visible l’ensemble des données in-situ des surfaces continentales sur un portail unique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En faciliter la découverte, l’accès et la réutilisabilité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Avoir un système interopérable conformément à des standards et thésaurus  internationaux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0"/>
          <a:stretch/>
        </p:blipFill>
        <p:spPr bwMode="auto">
          <a:xfrm>
            <a:off x="6584525" y="6179463"/>
            <a:ext cx="1186714" cy="4485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91" y="6117658"/>
            <a:ext cx="1216893" cy="60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039637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615827"/>
            <a:ext cx="10972800" cy="580925"/>
          </a:xfrm>
        </p:spPr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éléments –clés 2 : réalisations/offre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8" y="1196752"/>
            <a:ext cx="11672192" cy="5158604"/>
          </a:xfrm>
        </p:spPr>
        <p:txBody>
          <a:bodyPr>
            <a:noAutofit/>
          </a:bodyPr>
          <a:lstStyle/>
          <a:p>
            <a:pPr marL="93662" lvl="2" indent="0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2000" dirty="0"/>
              <a:t>Développements de l’ensemble du Système d’Informations toujours en cours.</a:t>
            </a:r>
          </a:p>
          <a:p>
            <a:pPr marL="93662" lvl="2" indent="0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2000" b="1" dirty="0" smtClean="0">
                <a:solidFill>
                  <a:srgbClr val="D35B1F"/>
                </a:solidFill>
              </a:rPr>
              <a:t>=&gt; </a:t>
            </a:r>
            <a:r>
              <a:rPr lang="fr-FR" sz="2000" b="1" dirty="0">
                <a:solidFill>
                  <a:srgbClr val="D35B1F"/>
                </a:solidFill>
              </a:rPr>
              <a:t>Ce qui est opérationnel</a:t>
            </a:r>
          </a:p>
          <a:p>
            <a:pPr marL="550862" lvl="2" indent="-457200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Un modèle de données pivot (Braud et al., 2020)</a:t>
            </a:r>
          </a:p>
          <a:p>
            <a:pPr marL="550862" lvl="2" indent="-457200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Un portail de découverte des données (</a:t>
            </a:r>
            <a:r>
              <a:rPr lang="fr-FR" sz="2000" dirty="0">
                <a:hlinkClick r:id="rId3"/>
              </a:rPr>
              <a:t>https://in-situ.theia-land.fr/</a:t>
            </a:r>
            <a:r>
              <a:rPr lang="fr-FR" sz="2000" dirty="0"/>
              <a:t> ) présentant 9 observatoires sur </a:t>
            </a:r>
            <a:r>
              <a:rPr lang="fr-FR" sz="2000" dirty="0" smtClean="0"/>
              <a:t>21</a:t>
            </a:r>
          </a:p>
          <a:p>
            <a:pPr marL="550862" lvl="2" indent="-457200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Un thésaurus de variables publiés sur le web (</a:t>
            </a:r>
            <a:r>
              <a:rPr lang="fr-FR" sz="2000" dirty="0">
                <a:hlinkClick r:id="rId4"/>
              </a:rPr>
              <a:t>https://in-situ.theia-land.fr/skosmos/theia_ozcar_thesaurus/en/</a:t>
            </a:r>
            <a:r>
              <a:rPr lang="fr-FR" sz="2000" dirty="0"/>
              <a:t> </a:t>
            </a:r>
            <a:r>
              <a:rPr lang="fr-FR" sz="2000" dirty="0" smtClean="0"/>
              <a:t>) </a:t>
            </a:r>
          </a:p>
          <a:p>
            <a:pPr marL="550862" lvl="2" indent="-457200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 smtClean="0"/>
              <a:t>Un service de catalogage CSW</a:t>
            </a:r>
            <a:endParaRPr lang="fr-FR" sz="2000" dirty="0"/>
          </a:p>
          <a:p>
            <a:pPr marL="93662" lvl="2" indent="0">
              <a:spcBef>
                <a:spcPts val="0"/>
              </a:spcBef>
              <a:buClr>
                <a:srgbClr val="E46C0A"/>
              </a:buClr>
              <a:buNone/>
              <a:defRPr/>
            </a:pPr>
            <a:endParaRPr lang="fr-FR" sz="2000" b="1" dirty="0">
              <a:solidFill>
                <a:srgbClr val="D35B1F"/>
              </a:solidFill>
            </a:endParaRPr>
          </a:p>
          <a:p>
            <a:pPr marL="93662" lvl="2" indent="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2000" b="1" dirty="0">
                <a:solidFill>
                  <a:srgbClr val="D35B1F"/>
                </a:solidFill>
              </a:rPr>
              <a:t>=&gt; Ce qui est en projet</a:t>
            </a:r>
            <a:r>
              <a:rPr lang="fr-FR" sz="2000" dirty="0"/>
              <a:t>: </a:t>
            </a:r>
          </a:p>
          <a:p>
            <a:pPr marL="436562" lvl="2" indent="-342900" algn="just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Faciliter la recherche (thesaurus d’objets d’intérêt)</a:t>
            </a:r>
          </a:p>
          <a:p>
            <a:pPr marL="436562" lvl="2" indent="-342900" algn="just"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téléchargement des données dans un format unique</a:t>
            </a:r>
          </a:p>
        </p:txBody>
      </p:sp>
    </p:spTree>
    <p:extLst>
      <p:ext uri="{BB962C8B-B14F-4D97-AF65-F5344CB8AC3E}">
        <p14:creationId xmlns:p14="http://schemas.microsoft.com/office/powerpoint/2010/main" val="33172888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1 produit: le portail de données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284993"/>
            <a:ext cx="9576048" cy="538652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852439" y="4507721"/>
            <a:ext cx="4773511" cy="2341647"/>
            <a:chOff x="1878083" y="4188960"/>
            <a:chExt cx="4558142" cy="234164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lèche droite 6"/>
            <p:cNvSpPr/>
            <p:nvPr/>
          </p:nvSpPr>
          <p:spPr>
            <a:xfrm rot="12599230">
              <a:off x="1878083" y="4188960"/>
              <a:ext cx="926993" cy="325673"/>
            </a:xfrm>
            <a:prstGeom prst="rightArrow">
              <a:avLst>
                <a:gd name="adj1" fmla="val 50000"/>
                <a:gd name="adj2" fmla="val 53000"/>
              </a:avLst>
            </a:prstGeom>
            <a:solidFill>
              <a:srgbClr val="FFFF66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637743" y="4499282"/>
              <a:ext cx="3798482" cy="2031325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Recherche par facette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par variable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par période temporelle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par observatoire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Texte libre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Géologie, climat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/>
                <a:t>Par organisme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761560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Zoom sur quelques usages opérationnels des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844824"/>
            <a:ext cx="11103024" cy="46805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Quantification</a:t>
            </a:r>
            <a:r>
              <a:rPr lang="fr-FR" sz="2000" dirty="0"/>
              <a:t> du changement climatique (séries &gt;20 ans)</a:t>
            </a:r>
          </a:p>
          <a:p>
            <a:pPr marL="436562" lvl="2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Prévision des crues</a:t>
            </a:r>
          </a:p>
          <a:p>
            <a:pPr marL="995362" lvl="4" indent="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ex: </a:t>
            </a:r>
            <a:r>
              <a:rPr lang="fr-FR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OTHU/Yzeron</a:t>
            </a:r>
            <a:r>
              <a:rPr lang="fr-FR" sz="1800" dirty="0">
                <a:solidFill>
                  <a:schemeClr val="tx1"/>
                </a:solidFill>
              </a:rPr>
              <a:t> (ouest lyonnais): récupération des données du réseau par le syndicat de bassin (SAGYRC)</a:t>
            </a:r>
          </a:p>
          <a:p>
            <a:pPr marL="995362" lvl="4" indent="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1800" dirty="0">
                <a:solidFill>
                  <a:schemeClr val="tx1"/>
                </a:solidFill>
              </a:rPr>
              <a:t>ex: Mise au point d’un système de prévision des crues (</a:t>
            </a:r>
            <a:r>
              <a:rPr lang="fr-FR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SNO Karst</a:t>
            </a:r>
            <a:r>
              <a:rPr lang="fr-FR" sz="1800" dirty="0">
                <a:solidFill>
                  <a:schemeClr val="tx1"/>
                </a:solidFill>
              </a:rPr>
              <a:t>- </a:t>
            </a:r>
            <a:r>
              <a:rPr lang="fr-FR" sz="1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Fontaine de Nîmes</a:t>
            </a:r>
            <a:r>
              <a:rPr lang="fr-FR" sz="1800" dirty="0">
                <a:solidFill>
                  <a:schemeClr val="tx1"/>
                </a:solidFill>
              </a:rPr>
              <a:t>)</a:t>
            </a:r>
          </a:p>
          <a:p>
            <a:pPr marL="436562" lvl="2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Gestion de la ressource en eau </a:t>
            </a:r>
            <a:r>
              <a:rPr lang="fr-FR" sz="2000" dirty="0"/>
              <a:t>(qualité et quantité)</a:t>
            </a:r>
          </a:p>
          <a:p>
            <a:pPr marL="995362" lvl="4" indent="0" algn="just">
              <a:spcBef>
                <a:spcPts val="0"/>
              </a:spcBef>
              <a:spcAft>
                <a:spcPts val="600"/>
              </a:spcAft>
              <a:buClr>
                <a:srgbClr val="E46C0A"/>
              </a:buClr>
              <a:buNone/>
              <a:defRPr/>
            </a:pPr>
            <a:r>
              <a:rPr lang="fr-FR" sz="1800" dirty="0"/>
              <a:t>ex: </a:t>
            </a:r>
            <a:r>
              <a:rPr lang="fr-FR" sz="1800" dirty="0">
                <a:solidFill>
                  <a:schemeClr val="tx1"/>
                </a:solidFill>
              </a:rPr>
              <a:t>Station d’alimentation en eau potable du Lez (Montpellier) (</a:t>
            </a:r>
            <a:r>
              <a:rPr lang="fr-FR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SNO Karst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Observatoire MEDYCYSS</a:t>
            </a:r>
            <a:r>
              <a:rPr lang="fr-FR" sz="1800" dirty="0">
                <a:solidFill>
                  <a:schemeClr val="tx1"/>
                </a:solidFill>
              </a:rPr>
              <a:t>) ou des villes </a:t>
            </a:r>
            <a:r>
              <a:rPr lang="fr-FR" sz="18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 Ploemeur et Guidel </a:t>
            </a:r>
            <a:r>
              <a:rPr lang="fr-FR" sz="1800" dirty="0">
                <a:solidFill>
                  <a:schemeClr val="tx1"/>
                </a:solidFill>
              </a:rPr>
              <a:t>(</a:t>
            </a:r>
            <a:r>
              <a:rPr lang="fr-FR" sz="18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SNO H+</a:t>
            </a:r>
            <a:r>
              <a:rPr lang="fr-FR" sz="1800" dirty="0">
                <a:solidFill>
                  <a:schemeClr val="tx1"/>
                </a:solidFill>
              </a:rPr>
              <a:t>)</a:t>
            </a:r>
          </a:p>
          <a:p>
            <a:pPr marL="436562" lvl="2" indent="-3429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Support au développement d’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outils de gestion des risques naturels </a:t>
            </a:r>
            <a:r>
              <a:rPr lang="fr-FR" sz="2000" dirty="0"/>
              <a:t>(crues rapides, érosion en montagne, avalanches)</a:t>
            </a:r>
          </a:p>
          <a:p>
            <a:pPr marL="93662" lvl="2" indent="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None/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63871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Attente en termes d’animation régionale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864" y="1377677"/>
            <a:ext cx="10972800" cy="4248472"/>
          </a:xfrm>
        </p:spPr>
        <p:txBody>
          <a:bodyPr>
            <a:noAutofit/>
          </a:bodyPr>
          <a:lstStyle/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Mieux faire connaitre les données environnementales in situ </a:t>
            </a:r>
            <a:r>
              <a:rPr lang="fr-FR" sz="2000" dirty="0"/>
              <a:t>de la recherche sur les surfaces continentales et la zone critique (niveau national et européen) et les travaux qui s’appuient </a:t>
            </a:r>
            <a:r>
              <a:rPr lang="fr-FR" sz="2000" dirty="0" smtClean="0"/>
              <a:t>dessus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smtClean="0"/>
              <a:t>Mieux combiner les données in situ et de télédétection </a:t>
            </a:r>
            <a:r>
              <a:rPr lang="fr-FR" sz="2000" dirty="0" smtClean="0"/>
              <a:t>pour dériver des informations pertinentes</a:t>
            </a:r>
            <a:endParaRPr lang="fr-FR" sz="2000" dirty="0"/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 err="1"/>
              <a:t>Co-construire</a:t>
            </a:r>
            <a:r>
              <a:rPr lang="fr-FR" sz="2000" b="1" dirty="0"/>
              <a:t> et développer des services </a:t>
            </a:r>
            <a:r>
              <a:rPr lang="fr-FR" sz="2000" dirty="0"/>
              <a:t>utiles aux gestionnaires des territoires (gestion de la ressource en eau et en sol, qualité de l’eau et des sols, risques naturels, etc…)</a:t>
            </a:r>
          </a:p>
          <a:p>
            <a:pPr marL="436562" lvl="2" indent="-342900" algn="just">
              <a:lnSpc>
                <a:spcPct val="120000"/>
              </a:lnSpc>
              <a:spcAft>
                <a:spcPts val="1200"/>
              </a:spcAft>
              <a:buClr>
                <a:srgbClr val="E46C0A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/>
              <a:t>Appuyer les transitions</a:t>
            </a:r>
            <a:r>
              <a:rPr lang="fr-FR" sz="2000" dirty="0"/>
              <a:t> en cours ou à venir (transition écologique, changement dans l’usage des terres, changement climatique)</a:t>
            </a:r>
          </a:p>
        </p:txBody>
      </p:sp>
    </p:spTree>
    <p:extLst>
      <p:ext uri="{BB962C8B-B14F-4D97-AF65-F5344CB8AC3E}">
        <p14:creationId xmlns:p14="http://schemas.microsoft.com/office/powerpoint/2010/main" val="10165516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dele_Theia-DataTerra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6D13"/>
      </a:accent1>
      <a:accent2>
        <a:srgbClr val="333132"/>
      </a:accent2>
      <a:accent3>
        <a:srgbClr val="1F916E"/>
      </a:accent3>
      <a:accent4>
        <a:srgbClr val="1C6394"/>
      </a:accent4>
      <a:accent5>
        <a:srgbClr val="969696"/>
      </a:accent5>
      <a:accent6>
        <a:srgbClr val="E78A5C"/>
      </a:accent6>
      <a:hlink>
        <a:srgbClr val="E86D13"/>
      </a:hlink>
      <a:folHlink>
        <a:srgbClr val="595959"/>
      </a:folHlink>
    </a:clrScheme>
    <a:fontScheme name="Personnalisé 1">
      <a:majorFont>
        <a:latin typeface="Praxis Next"/>
        <a:ea typeface=""/>
        <a:cs typeface=""/>
      </a:majorFont>
      <a:minorFont>
        <a:latin typeface="Praxis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094659E7AD241BE0B52508D4AE041" ma:contentTypeVersion="9" ma:contentTypeDescription="Crée un document." ma:contentTypeScope="" ma:versionID="3de989a43395426d006f0c3a1c2d7b7f">
  <xsd:schema xmlns:xsd="http://www.w3.org/2001/XMLSchema" xmlns:xs="http://www.w3.org/2001/XMLSchema" xmlns:p="http://schemas.microsoft.com/office/2006/metadata/properties" xmlns:ns2="24675d9d-927e-4846-8a26-f9b7a5338489" targetNamespace="http://schemas.microsoft.com/office/2006/metadata/properties" ma:root="true" ma:fieldsID="97b6be7f2830ed6dc39a507a9f4a335f" ns2:_="">
    <xsd:import namespace="24675d9d-927e-4846-8a26-f9b7a5338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75d9d-927e-4846-8a26-f9b7a5338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70D91-05DD-4849-989F-C1D6969CC2D2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4675d9d-927e-4846-8a26-f9b7a533848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D6DA72-4DB6-4E19-ABDB-99ACE883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75d9d-927e-4846-8a26-f9b7a5338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54B6A5-8184-44AC-AB47-86D101B3B4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14876</TotalTime>
  <Words>504</Words>
  <Application>Microsoft Office PowerPoint</Application>
  <PresentationFormat>Grand écran</PresentationFormat>
  <Paragraphs>59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Praxis Next</vt:lpstr>
      <vt:lpstr>Praxis Next Heavy</vt:lpstr>
      <vt:lpstr>Praxis Next Medium</vt:lpstr>
      <vt:lpstr>Wingdings</vt:lpstr>
      <vt:lpstr>modele_Theia-DataTerra</vt:lpstr>
      <vt:lpstr>Présentation PowerPoint</vt:lpstr>
      <vt:lpstr>Les éléments –clés 1 : la zone critique et les surfaces continentales</vt:lpstr>
      <vt:lpstr>Les éléments –clés 1 : objectifs de Theia/OZCAR</vt:lpstr>
      <vt:lpstr>Les éléments –clés 2 : réalisations/offre</vt:lpstr>
      <vt:lpstr>Zoom sur 1 produit: le portail de données</vt:lpstr>
      <vt:lpstr>Zoom sur quelques usages opérationnels des données</vt:lpstr>
      <vt:lpstr>Attente en termes d’animation régionale</vt:lpstr>
    </vt:vector>
  </TitlesOfParts>
  <Company>CNES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Pôle Surfaces Continentales THEIA</dc:title>
  <dc:creator>Leroy Marc</dc:creator>
  <cp:lastModifiedBy>Braud Isabelle</cp:lastModifiedBy>
  <cp:revision>489</cp:revision>
  <cp:lastPrinted>2018-10-01T08:39:08Z</cp:lastPrinted>
  <dcterms:created xsi:type="dcterms:W3CDTF">2015-06-19T14:24:33Z</dcterms:created>
  <dcterms:modified xsi:type="dcterms:W3CDTF">2021-04-30T17:48:43Z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0x010100EB3094659E7AD241BE0B52508D4AE041</vt:lpwstr>
  </property>
</Properties>
</file>