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4"/>
  </p:sldMasterIdLst>
  <p:notesMasterIdLst>
    <p:notesMasterId r:id="rId11"/>
  </p:notesMasterIdLst>
  <p:handoutMasterIdLst>
    <p:handoutMasterId r:id="rId12"/>
  </p:handoutMasterIdLst>
  <p:sldIdLst>
    <p:sldId id="276" r:id="rId5"/>
    <p:sldId id="391" r:id="rId6"/>
    <p:sldId id="396" r:id="rId7"/>
    <p:sldId id="398" r:id="rId8"/>
    <p:sldId id="393" r:id="rId9"/>
    <p:sldId id="395" r:id="rId10"/>
  </p:sldIdLst>
  <p:sldSz cx="12192000" cy="6858000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D13"/>
    <a:srgbClr val="D35B1F"/>
    <a:srgbClr val="1E1F4F"/>
    <a:srgbClr val="46AD8B"/>
    <a:srgbClr val="FF5050"/>
    <a:srgbClr val="C846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38" autoAdjust="0"/>
  </p:normalViewPr>
  <p:slideViewPr>
    <p:cSldViewPr>
      <p:cViewPr>
        <p:scale>
          <a:sx n="92" d="100"/>
          <a:sy n="92" d="100"/>
        </p:scale>
        <p:origin x="-1123" y="-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90" d="100"/>
          <a:sy n="90" d="100"/>
        </p:scale>
        <p:origin x="860" y="4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137" cy="512304"/>
          </a:xfrm>
          <a:prstGeom prst="rect">
            <a:avLst/>
          </a:prstGeom>
        </p:spPr>
        <p:txBody>
          <a:bodyPr vert="horz" lIns="94751" tIns="47376" rIns="94751" bIns="47376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2304"/>
          </a:xfrm>
          <a:prstGeom prst="rect">
            <a:avLst/>
          </a:prstGeom>
        </p:spPr>
        <p:txBody>
          <a:bodyPr vert="horz" lIns="94751" tIns="47376" rIns="94751" bIns="47376" rtlCol="0"/>
          <a:lstStyle>
            <a:lvl1pPr algn="r">
              <a:defRPr sz="1200"/>
            </a:lvl1pPr>
          </a:lstStyle>
          <a:p>
            <a:fld id="{1EAF51BF-A2EE-49A5-B2B4-593FDC2A7B0A}" type="datetimeFigureOut">
              <a:rPr lang="fr-FR" smtClean="0"/>
              <a:pPr/>
              <a:t>07/05/2021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0674"/>
            <a:ext cx="3077137" cy="512303"/>
          </a:xfrm>
          <a:prstGeom prst="rect">
            <a:avLst/>
          </a:prstGeom>
        </p:spPr>
        <p:txBody>
          <a:bodyPr vert="horz" lIns="94751" tIns="47376" rIns="94751" bIns="47376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0506" y="9720674"/>
            <a:ext cx="3077137" cy="512303"/>
          </a:xfrm>
          <a:prstGeom prst="rect">
            <a:avLst/>
          </a:prstGeom>
        </p:spPr>
        <p:txBody>
          <a:bodyPr vert="horz" lIns="94751" tIns="47376" rIns="94751" bIns="47376" rtlCol="0" anchor="b"/>
          <a:lstStyle>
            <a:lvl1pPr algn="r">
              <a:defRPr sz="1200"/>
            </a:lvl1pPr>
          </a:lstStyle>
          <a:p>
            <a:fld id="{AF82CB15-4531-4DC7-A255-F75E78E7423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2799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76363" cy="511731"/>
          </a:xfrm>
          <a:prstGeom prst="rect">
            <a:avLst/>
          </a:prstGeom>
        </p:spPr>
        <p:txBody>
          <a:bodyPr vert="horz" lIns="94751" tIns="47376" rIns="94751" bIns="47376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6" y="2"/>
            <a:ext cx="3076363" cy="511731"/>
          </a:xfrm>
          <a:prstGeom prst="rect">
            <a:avLst/>
          </a:prstGeom>
        </p:spPr>
        <p:txBody>
          <a:bodyPr vert="horz" lIns="94751" tIns="47376" rIns="94751" bIns="47376" rtlCol="0"/>
          <a:lstStyle>
            <a:lvl1pPr algn="r">
              <a:defRPr sz="1200"/>
            </a:lvl1pPr>
          </a:lstStyle>
          <a:p>
            <a:fld id="{302EE58F-E1F2-4041-B827-4C5CE5FF6854}" type="datetimeFigureOut">
              <a:rPr lang="fr-FR" smtClean="0"/>
              <a:pPr/>
              <a:t>07/05/2021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8113" y="766763"/>
            <a:ext cx="6823075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1" tIns="47376" rIns="94751" bIns="47376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1" y="4861443"/>
            <a:ext cx="5679440" cy="4605576"/>
          </a:xfrm>
          <a:prstGeom prst="rect">
            <a:avLst/>
          </a:prstGeom>
        </p:spPr>
        <p:txBody>
          <a:bodyPr vert="horz" lIns="94751" tIns="47376" rIns="94751" bIns="47376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3" y="9721108"/>
            <a:ext cx="3076363" cy="511731"/>
          </a:xfrm>
          <a:prstGeom prst="rect">
            <a:avLst/>
          </a:prstGeom>
        </p:spPr>
        <p:txBody>
          <a:bodyPr vert="horz" lIns="94751" tIns="47376" rIns="94751" bIns="47376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6" y="9721108"/>
            <a:ext cx="3076363" cy="511731"/>
          </a:xfrm>
          <a:prstGeom prst="rect">
            <a:avLst/>
          </a:prstGeom>
        </p:spPr>
        <p:txBody>
          <a:bodyPr vert="horz" lIns="94751" tIns="47376" rIns="94751" bIns="47376" rtlCol="0" anchor="b"/>
          <a:lstStyle>
            <a:lvl1pPr algn="r">
              <a:defRPr sz="1200"/>
            </a:lvl1pPr>
          </a:lstStyle>
          <a:p>
            <a:fld id="{48918A26-E0A3-4F45-83ED-CB988BEF7B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182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7E084-EFE4-418A-BC44-424419A9B8E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606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7E084-EFE4-418A-BC44-424419A9B8E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606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7E084-EFE4-418A-BC44-424419A9B8E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41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7E084-EFE4-418A-BC44-424419A9B8E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99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7E084-EFE4-418A-BC44-424419A9B8E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003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 b="0">
                <a:solidFill>
                  <a:srgbClr val="EE7412"/>
                </a:solidFill>
                <a:effectLst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EE741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10305939" y="4978547"/>
            <a:ext cx="3398168" cy="313007"/>
          </a:xfrm>
          <a:solidFill>
            <a:srgbClr val="EE7412"/>
          </a:solidFill>
        </p:spPr>
        <p:txBody>
          <a:bodyPr/>
          <a:lstStyle>
            <a:lvl1pPr marL="228600" indent="-228600">
              <a:buFont typeface="+mj-lt"/>
              <a:buAutoNum type="arabicPeriod"/>
              <a:defRPr/>
            </a:lvl1pPr>
          </a:lstStyle>
          <a:p>
            <a:pPr marL="228600" marR="0" lvl="0" indent="-22860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Praxis Nex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145067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764704"/>
            <a:ext cx="10972800" cy="580925"/>
          </a:xfrm>
        </p:spPr>
        <p:txBody>
          <a:bodyPr/>
          <a:lstStyle>
            <a:lvl1pPr>
              <a:defRPr sz="2800">
                <a:solidFill>
                  <a:srgbClr val="EE7412"/>
                </a:solidFill>
                <a:effectLst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413304"/>
            <a:ext cx="10972800" cy="4752000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rgbClr val="EE7412"/>
                </a:solidFill>
              </a:defRPr>
            </a:lvl1pPr>
            <a:lvl2pPr marL="0" indent="0">
              <a:buNone/>
              <a:defRPr sz="1800"/>
            </a:lvl2pPr>
            <a:lvl3pPr marL="623888" indent="-228600">
              <a:buClr>
                <a:schemeClr val="accent6">
                  <a:lumMod val="75000"/>
                </a:schemeClr>
              </a:buClr>
              <a:buFont typeface="Century Gothic" panose="020B0502020202020204" pitchFamily="34" charset="0"/>
              <a:buChar char="●"/>
              <a:defRPr sz="1600"/>
            </a:lvl3pPr>
            <a:lvl4pPr marL="985838" indent="-228600">
              <a:buClr>
                <a:schemeClr val="accent6">
                  <a:lumMod val="75000"/>
                </a:schemeClr>
              </a:buClr>
              <a:defRPr sz="1400"/>
            </a:lvl4pPr>
            <a:lvl5pPr marL="1525588" indent="-228600">
              <a:buClr>
                <a:schemeClr val="accent6">
                  <a:lumMod val="75000"/>
                </a:schemeClr>
              </a:buClr>
              <a:defRPr sz="1400"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solidFill>
            <a:srgbClr val="EE7412"/>
          </a:solidFill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1BC422-8291-4277-8824-483743CD6116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Praxis Nex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Praxis Nex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888623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 userDrawn="1"/>
        </p:nvSpPr>
        <p:spPr>
          <a:xfrm>
            <a:off x="0" y="-27384"/>
            <a:ext cx="12192001" cy="792000"/>
          </a:xfrm>
          <a:prstGeom prst="rect">
            <a:avLst/>
          </a:prstGeom>
          <a:solidFill>
            <a:srgbClr val="2E2253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raxis Next"/>
              <a:ea typeface="+mn-ea"/>
              <a:cs typeface="+mn-cs"/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836714"/>
            <a:ext cx="10972800" cy="580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 rot="16200000">
            <a:off x="10587038" y="5258536"/>
            <a:ext cx="2844800" cy="365125"/>
          </a:xfrm>
          <a:prstGeom prst="rect">
            <a:avLst/>
          </a:prstGeom>
          <a:solidFill>
            <a:srgbClr val="EE7412"/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1BC422-8291-4277-8824-483743CD6116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Praxis Nex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Praxis Next"/>
              <a:ea typeface="+mn-ea"/>
              <a:cs typeface="+mn-cs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-1" y="6525344"/>
            <a:ext cx="2351585" cy="332656"/>
          </a:xfrm>
          <a:prstGeom prst="rect">
            <a:avLst/>
          </a:prstGeom>
        </p:spPr>
        <p:txBody>
          <a:bodyPr vert="horz" wrap="none" lIns="308584" tIns="154292" rIns="308584" bIns="154292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www.theia-land.fr</a:t>
            </a: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6520" y="141680"/>
            <a:ext cx="1175793" cy="471993"/>
          </a:xfrm>
          <a:prstGeom prst="rect">
            <a:avLst/>
          </a:prstGeom>
        </p:spPr>
      </p:pic>
      <p:sp>
        <p:nvSpPr>
          <p:cNvPr id="17" name="ZoneTexte 16"/>
          <p:cNvSpPr txBox="1"/>
          <p:nvPr userDrawn="1"/>
        </p:nvSpPr>
        <p:spPr>
          <a:xfrm>
            <a:off x="1991544" y="193010"/>
            <a:ext cx="851073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raxis Next"/>
                <a:ea typeface="+mn-ea"/>
                <a:cs typeface="+mn-cs"/>
              </a:rPr>
              <a:t>Offre de l’IR, des pôles et de </a:t>
            </a:r>
            <a:r>
              <a:rPr kumimoji="0" lang="fr-FR" sz="1800" b="1" i="0" u="none" strike="noStrike" kern="1200" cap="all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raxis Next"/>
                <a:ea typeface="+mn-ea"/>
                <a:cs typeface="+mn-cs"/>
              </a:rPr>
              <a:t>Dinamis</a:t>
            </a:r>
            <a:r>
              <a:rPr kumimoji="0" lang="fr-FR" sz="1800" b="1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raxis Next"/>
                <a:ea typeface="+mn-ea"/>
                <a:cs typeface="+mn-cs"/>
              </a:rPr>
              <a:t> pour une animation régionale</a:t>
            </a:r>
            <a:endParaRPr kumimoji="0" lang="fr-FR" sz="1800" b="1" i="0" u="none" strike="noStrike" kern="1200" cap="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raxis Next"/>
              <a:ea typeface="+mn-ea"/>
              <a:cs typeface="+mn-cs"/>
            </a:endParaRPr>
          </a:p>
        </p:txBody>
      </p:sp>
      <p:pic>
        <p:nvPicPr>
          <p:cNvPr id="1026" name="Picture 2" descr="https://theia.sedoo.fr/wp-content-theia/uploads/sites/5/2020/09/Theia-logo-HTOB_Theia-transparent-copie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200" y="161676"/>
            <a:ext cx="1655532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bject 17"/>
          <p:cNvSpPr/>
          <p:nvPr userDrawn="1"/>
        </p:nvSpPr>
        <p:spPr>
          <a:xfrm flipV="1">
            <a:off x="1991544" y="139373"/>
            <a:ext cx="1" cy="476606"/>
          </a:xfrm>
          <a:prstGeom prst="line">
            <a:avLst/>
          </a:prstGeom>
          <a:noFill/>
          <a:ln w="12700" cap="flat">
            <a:solidFill>
              <a:schemeClr val="bg1"/>
            </a:solidFill>
            <a:prstDash val="solid"/>
            <a:round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raxis Next"/>
              <a:ea typeface="+mn-ea"/>
              <a:cs typeface="+mn-cs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4943872" y="6156012"/>
            <a:ext cx="6638528" cy="369332"/>
          </a:xfrm>
          <a:prstGeom prst="rect">
            <a:avLst/>
          </a:prstGeom>
          <a:solidFill>
            <a:srgbClr val="EE7412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raxis Next"/>
                <a:ea typeface="+mn-ea"/>
                <a:cs typeface="+mn-cs"/>
              </a:rPr>
              <a:t>Rencontre virtuelle | 11 mai 2021 | Session 1 : L’offre DATA TERRA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raxis Nex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8943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transition>
    <p:wip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b="0" kern="1200">
          <a:solidFill>
            <a:srgbClr val="EE7412"/>
          </a:solidFill>
          <a:effectLst/>
          <a:latin typeface="Praxis Next Heavy" panose="020F0904040203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rgbClr val="EE7412"/>
          </a:solidFill>
          <a:latin typeface="Praxis Next Medium" panose="020F0604040203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rgbClr val="1E1F4F"/>
          </a:solidFill>
          <a:latin typeface="Praxis Next" panose="020F05040402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rgbClr val="1E1F4F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rgbClr val="1E1F4F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rgbClr val="1E1F4F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cms.geobretagne.fr/teledetection" TargetMode="External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6.jpeg"/><Relationship Id="rId21" Type="http://schemas.openxmlformats.org/officeDocument/2006/relationships/image" Target="../media/image20.png"/><Relationship Id="rId7" Type="http://schemas.openxmlformats.org/officeDocument/2006/relationships/image" Target="../media/image8.png"/><Relationship Id="rId12" Type="http://schemas.openxmlformats.org/officeDocument/2006/relationships/image" Target="../media/image11.png"/><Relationship Id="rId17" Type="http://schemas.openxmlformats.org/officeDocument/2006/relationships/image" Target="../media/image16.jpeg"/><Relationship Id="rId25" Type="http://schemas.microsoft.com/office/2007/relationships/hdphoto" Target="../media/hdphoto1.wdp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retagne.kalideos.fr/drupal/fr" TargetMode="External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7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hyperlink" Target="http://www.booster-morespace.com/" TargetMode="External"/><Relationship Id="rId19" Type="http://schemas.openxmlformats.org/officeDocument/2006/relationships/image" Target="../media/image18.png"/><Relationship Id="rId4" Type="http://schemas.openxmlformats.org/officeDocument/2006/relationships/image" Target="../media/image5.emf"/><Relationship Id="rId9" Type="http://schemas.openxmlformats.org/officeDocument/2006/relationships/image" Target="../media/image9.jpe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udelespace.bzh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1412776"/>
            <a:ext cx="10363200" cy="1470025"/>
          </a:xfrm>
        </p:spPr>
        <p:txBody>
          <a:bodyPr/>
          <a:lstStyle/>
          <a:p>
            <a:r>
              <a:rPr lang="fr-FR" sz="4000" dirty="0" smtClean="0"/>
              <a:t>ART Bretagne</a:t>
            </a:r>
            <a:endParaRPr lang="fr-FR" sz="4000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912549" y="2923849"/>
            <a:ext cx="8534400" cy="2281808"/>
          </a:xfrm>
        </p:spPr>
        <p:txBody>
          <a:bodyPr/>
          <a:lstStyle/>
          <a:p>
            <a:r>
              <a:rPr lang="fr-FR" dirty="0" smtClean="0"/>
              <a:t>Groupement Bretagne Télédétection - BreTel</a:t>
            </a:r>
            <a:endParaRPr lang="fr-FR" dirty="0"/>
          </a:p>
        </p:txBody>
      </p:sp>
      <p:pic>
        <p:nvPicPr>
          <p:cNvPr id="1028" name="Picture 4" descr="C:\Users\Marie Jagaille\Documents\GIS BRETEL\IMAGES\Logo\logo_BreTe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073" y="3789040"/>
            <a:ext cx="4337352" cy="141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039902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E86D13"/>
                </a:solidFill>
              </a:rPr>
              <a:t>BreTel, une structure régionale…</a:t>
            </a:r>
            <a:endParaRPr lang="fr-FR" dirty="0">
              <a:solidFill>
                <a:srgbClr val="E86D13"/>
              </a:solidFill>
            </a:endParaRPr>
          </a:p>
        </p:txBody>
      </p:sp>
      <p:pic>
        <p:nvPicPr>
          <p:cNvPr id="4" name="Picture 5" descr="https://lh3.googleusercontent.com/HV8NoY_20kgcq89KkJCvrYPcD9ZfT9sKr-_FlTl66z6URG-9z0Ra3CCDPd7_-Vl8V84sF-Gaod1EN4nHIU1z4BvcXN0EZYgqcNSSZaR6gxvaqeuZN84sHymj68EcNmQ0dUJbybQC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499"/>
          <a:stretch/>
        </p:blipFill>
        <p:spPr bwMode="auto">
          <a:xfrm>
            <a:off x="9011035" y="2492896"/>
            <a:ext cx="2053517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https://lh3.googleusercontent.com/HV8NoY_20kgcq89KkJCvrYPcD9ZfT9sKr-_FlTl66z6URG-9z0Ra3CCDPd7_-Vl8V84sF-Gaod1EN4nHIU1z4BvcXN0EZYgqcNSSZaR6gxvaqeuZN84sHymj68EcNmQ0dUJbybQC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12" r="24534"/>
          <a:stretch/>
        </p:blipFill>
        <p:spPr bwMode="auto">
          <a:xfrm>
            <a:off x="6460790" y="2492896"/>
            <a:ext cx="1987827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https://lh3.googleusercontent.com/HV8NoY_20kgcq89KkJCvrYPcD9ZfT9sKr-_FlTl66z6URG-9z0Ra3CCDPd7_-Vl8V84sF-Gaod1EN4nHIU1z4BvcXN0EZYgqcNSSZaR6gxvaqeuZN84sHymj68EcNmQ0dUJbybQC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30" r="49441"/>
          <a:stretch/>
        </p:blipFill>
        <p:spPr bwMode="auto">
          <a:xfrm>
            <a:off x="3652478" y="2492896"/>
            <a:ext cx="2032450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https://lh3.googleusercontent.com/HV8NoY_20kgcq89KkJCvrYPcD9ZfT9sKr-_FlTl66z6URG-9z0Ra3CCDPd7_-Vl8V84sF-Gaod1EN4nHIU1z4BvcXN0EZYgqcNSSZaR6gxvaqeuZN84sHymj68EcNmQ0dUJbybQC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832"/>
          <a:stretch/>
        </p:blipFill>
        <p:spPr bwMode="auto">
          <a:xfrm>
            <a:off x="983432" y="2492896"/>
            <a:ext cx="2027729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169204" y="4410113"/>
            <a:ext cx="1721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88" lvl="1" algn="ctr"/>
            <a:r>
              <a:rPr lang="fr-FR" sz="1200" dirty="0">
                <a:solidFill>
                  <a:srgbClr val="1E1F4F"/>
                </a:solidFill>
                <a:latin typeface="Century Gothic" panose="020B0502020202020204" pitchFamily="34" charset="0"/>
              </a:rPr>
              <a:t>dans </a:t>
            </a:r>
            <a:r>
              <a:rPr lang="fr-FR" sz="1200" dirty="0">
                <a:solidFill>
                  <a:srgbClr val="1E1F4F"/>
                </a:solidFill>
                <a:latin typeface="Century Gothic" panose="020B0502020202020204" pitchFamily="34" charset="0"/>
              </a:rPr>
              <a:t>le domaine satellitaire en Bretagne</a:t>
            </a:r>
          </a:p>
        </p:txBody>
      </p:sp>
      <p:sp>
        <p:nvSpPr>
          <p:cNvPr id="10" name="Rectangle 9"/>
          <p:cNvSpPr/>
          <p:nvPr/>
        </p:nvSpPr>
        <p:spPr>
          <a:xfrm>
            <a:off x="3560476" y="4410113"/>
            <a:ext cx="23896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88" lvl="1" algn="ctr"/>
            <a:r>
              <a:rPr lang="fr-FR" sz="1200" dirty="0" smtClean="0">
                <a:solidFill>
                  <a:srgbClr val="1E1F4F"/>
                </a:solidFill>
                <a:latin typeface="Century Gothic" panose="020B0502020202020204" pitchFamily="34" charset="0"/>
              </a:rPr>
              <a:t>académiques, de </a:t>
            </a:r>
            <a:r>
              <a:rPr lang="fr-FR" sz="1200" dirty="0">
                <a:solidFill>
                  <a:srgbClr val="1E1F4F"/>
                </a:solidFill>
                <a:latin typeface="Century Gothic" panose="020B0502020202020204" pitchFamily="34" charset="0"/>
              </a:rPr>
              <a:t>la </a:t>
            </a:r>
            <a:r>
              <a:rPr lang="fr-FR" sz="1200" dirty="0" smtClean="0">
                <a:solidFill>
                  <a:srgbClr val="1E1F4F"/>
                </a:solidFill>
                <a:latin typeface="Century Gothic" panose="020B0502020202020204" pitchFamily="34" charset="0"/>
              </a:rPr>
              <a:t>recherche, de </a:t>
            </a:r>
            <a:r>
              <a:rPr lang="fr-FR" sz="1200" dirty="0">
                <a:solidFill>
                  <a:srgbClr val="1E1F4F"/>
                </a:solidFill>
                <a:latin typeface="Century Gothic" panose="020B0502020202020204" pitchFamily="34" charset="0"/>
              </a:rPr>
              <a:t>la </a:t>
            </a:r>
            <a:r>
              <a:rPr lang="fr-FR" sz="1200" dirty="0" smtClean="0">
                <a:solidFill>
                  <a:srgbClr val="1E1F4F"/>
                </a:solidFill>
                <a:latin typeface="Century Gothic" panose="020B0502020202020204" pitchFamily="34" charset="0"/>
              </a:rPr>
              <a:t>formation, du privé, de </a:t>
            </a:r>
            <a:r>
              <a:rPr lang="fr-FR" sz="1200" dirty="0">
                <a:solidFill>
                  <a:srgbClr val="1E1F4F"/>
                </a:solidFill>
                <a:latin typeface="Century Gothic" panose="020B0502020202020204" pitchFamily="34" charset="0"/>
              </a:rPr>
              <a:t>la gestion des territoires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312025" y="4410113"/>
            <a:ext cx="22322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88" lvl="1" algn="ctr"/>
            <a:r>
              <a:rPr lang="fr-FR" sz="1200" dirty="0">
                <a:solidFill>
                  <a:srgbClr val="1E1F4F"/>
                </a:solidFill>
                <a:latin typeface="Century Gothic" panose="020B0502020202020204" pitchFamily="34" charset="0"/>
              </a:rPr>
              <a:t>une offre d’accompagnement sur mesure pour les partenaires spécialistes du satellitaire ou </a:t>
            </a:r>
            <a:r>
              <a:rPr lang="fr-FR" sz="1200" dirty="0" smtClean="0">
                <a:solidFill>
                  <a:srgbClr val="1E1F4F"/>
                </a:solidFill>
                <a:latin typeface="Century Gothic" panose="020B0502020202020204" pitchFamily="34" charset="0"/>
              </a:rPr>
              <a:t>non (</a:t>
            </a:r>
            <a:r>
              <a:rPr lang="fr-FR" sz="1200" dirty="0">
                <a:solidFill>
                  <a:srgbClr val="1E1F4F"/>
                </a:solidFill>
                <a:latin typeface="Century Gothic" panose="020B0502020202020204" pitchFamily="34" charset="0"/>
              </a:rPr>
              <a:t>chercheurs, étudiants, entrepreneurs, </a:t>
            </a:r>
            <a:r>
              <a:rPr lang="fr-FR" sz="1200" dirty="0">
                <a:solidFill>
                  <a:srgbClr val="1E1F4F"/>
                </a:solidFill>
                <a:latin typeface="Century Gothic" panose="020B0502020202020204" pitchFamily="34" charset="0"/>
              </a:rPr>
              <a:t>utilisateurs finaux)</a:t>
            </a:r>
            <a:endParaRPr lang="fr-FR" sz="1200" dirty="0">
              <a:solidFill>
                <a:srgbClr val="1E1F4F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904312" y="4410113"/>
            <a:ext cx="23762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88" lvl="1" algn="ctr"/>
            <a:r>
              <a:rPr lang="fr-FR" sz="1200" dirty="0">
                <a:solidFill>
                  <a:srgbClr val="1E1F4F"/>
                </a:solidFill>
                <a:latin typeface="Century Gothic" panose="020B0502020202020204" pitchFamily="34" charset="0"/>
              </a:rPr>
              <a:t>une structuration </a:t>
            </a:r>
            <a:r>
              <a:rPr lang="fr-FR" sz="1200" dirty="0" smtClean="0">
                <a:solidFill>
                  <a:srgbClr val="1E1F4F"/>
                </a:solidFill>
                <a:latin typeface="Century Gothic" panose="020B0502020202020204" pitchFamily="34" charset="0"/>
              </a:rPr>
              <a:t>régionale permettant </a:t>
            </a:r>
            <a:r>
              <a:rPr lang="fr-FR" sz="1200" dirty="0">
                <a:solidFill>
                  <a:srgbClr val="1E1F4F"/>
                </a:solidFill>
                <a:latin typeface="Century Gothic" panose="020B0502020202020204" pitchFamily="34" charset="0"/>
              </a:rPr>
              <a:t>une meilleure organisation du secteur satellitaires en Bretagne </a:t>
            </a:r>
            <a:r>
              <a:rPr lang="fr-FR" sz="1200" dirty="0" smtClean="0">
                <a:solidFill>
                  <a:srgbClr val="1E1F4F"/>
                </a:solidFill>
                <a:latin typeface="Century Gothic" panose="020B0502020202020204" pitchFamily="34" charset="0"/>
              </a:rPr>
              <a:t>et une </a:t>
            </a:r>
            <a:r>
              <a:rPr lang="fr-FR" sz="1200" dirty="0">
                <a:solidFill>
                  <a:srgbClr val="1E1F4F"/>
                </a:solidFill>
                <a:latin typeface="Century Gothic" panose="020B0502020202020204" pitchFamily="34" charset="0"/>
              </a:rPr>
              <a:t>visibilité nationale et internationale</a:t>
            </a:r>
            <a:endParaRPr lang="fr-FR" sz="1200" dirty="0">
              <a:solidFill>
                <a:srgbClr val="1E1F4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230" y="8639998"/>
            <a:ext cx="2041848" cy="665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93662" lvl="2" indent="0" algn="ctr">
              <a:lnSpc>
                <a:spcPct val="120000"/>
              </a:lnSpc>
              <a:spcAft>
                <a:spcPts val="1200"/>
              </a:spcAft>
              <a:buClr>
                <a:srgbClr val="E46C0A"/>
              </a:buClr>
              <a:buNone/>
              <a:defRPr/>
            </a:pPr>
            <a:r>
              <a:rPr lang="fr-FR" sz="2000" b="1" dirty="0" smtClean="0"/>
              <a:t>…qui </a:t>
            </a:r>
            <a:r>
              <a:rPr lang="fr-FR" sz="2000" b="1" dirty="0"/>
              <a:t>vise à promouvoir et accompagner le développement et l’usage des technologies et applications spatiales en </a:t>
            </a:r>
            <a:r>
              <a:rPr lang="fr-FR" sz="2000" b="1" dirty="0" smtClean="0"/>
              <a:t>Bretagne</a:t>
            </a:r>
            <a:r>
              <a:rPr lang="fr-FR" sz="2000" b="1" dirty="0"/>
              <a:t> </a:t>
            </a:r>
            <a:endParaRPr lang="fr-FR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635039637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2" descr="Copernicus Academy | Copernicus"/>
          <p:cNvPicPr>
            <a:picLocks noChangeAspect="1" noChangeArrowheads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1109" y="5277107"/>
            <a:ext cx="1200329" cy="600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E86D13"/>
                </a:solidFill>
              </a:rPr>
              <a:t>BreTel, une structure régionale…</a:t>
            </a:r>
            <a:endParaRPr lang="fr-FR" dirty="0">
              <a:solidFill>
                <a:srgbClr val="E86D13"/>
              </a:solidFill>
            </a:endParaRPr>
          </a:p>
        </p:txBody>
      </p:sp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230" y="8639998"/>
            <a:ext cx="2041848" cy="665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5808" y="1413304"/>
            <a:ext cx="10972800" cy="4752000"/>
          </a:xfrm>
        </p:spPr>
        <p:txBody>
          <a:bodyPr>
            <a:noAutofit/>
          </a:bodyPr>
          <a:lstStyle/>
          <a:p>
            <a:pPr marL="93662" lvl="2" indent="0" algn="ctr">
              <a:lnSpc>
                <a:spcPct val="120000"/>
              </a:lnSpc>
              <a:spcAft>
                <a:spcPts val="1200"/>
              </a:spcAft>
              <a:buClr>
                <a:srgbClr val="E46C0A"/>
              </a:buClr>
              <a:buNone/>
              <a:defRPr/>
            </a:pPr>
            <a:r>
              <a:rPr lang="fr-FR" sz="2000" b="1" dirty="0"/>
              <a:t>…qui anime</a:t>
            </a:r>
            <a:r>
              <a:rPr lang="fr-FR" sz="2000" b="1" dirty="0"/>
              <a:t>, fédère et accompagne l’écosystème spatial régional regroupant acteurs public et privés de la recherche, de l’innovation et du développement économique, de la formation, et des </a:t>
            </a:r>
            <a:r>
              <a:rPr lang="fr-FR" sz="2000" b="1" dirty="0"/>
              <a:t>usages</a:t>
            </a:r>
            <a:endParaRPr lang="fr-FR" sz="2000" b="1" dirty="0"/>
          </a:p>
        </p:txBody>
      </p:sp>
      <p:pic>
        <p:nvPicPr>
          <p:cNvPr id="14" name="Picture 2" descr="C:\Users\Marie Jagaille\Documents\GIS BRETEL\IMAGES\dessins marie\Picto\PICTO sans fonds\Picto_us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7387" y="2742319"/>
            <a:ext cx="868983" cy="868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1929178" y="4873902"/>
            <a:ext cx="10665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tillium Bd" pitchFamily="50" charset="0"/>
              </a:rPr>
              <a:t>VIGISAT</a:t>
            </a:r>
            <a:endParaRPr lang="fr-FR" sz="2000" dirty="0">
              <a:solidFill>
                <a:schemeClr val="tx1">
                  <a:lumMod val="65000"/>
                  <a:lumOff val="35000"/>
                </a:schemeClr>
              </a:solidFill>
              <a:latin typeface="Titillium Bd" pitchFamily="50" charset="0"/>
            </a:endParaRPr>
          </a:p>
        </p:txBody>
      </p:sp>
      <p:pic>
        <p:nvPicPr>
          <p:cNvPr id="16" name="Picture 2" descr="C:\Users\Marie Jagaille\Documents\GIS BRETEL\Comm\Logo\logo_Kalideos_Bretagne.bmp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56" y="4773051"/>
            <a:ext cx="1347688" cy="601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6" descr="C:\Users\Marie Jagaille\Documents\GIS BRETEL\Comm\Logo\logo 200 x 200 bretel.eu\logo_geobretagne_200x200.jpg">
            <a:hlinkClick r:id="rId8"/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05" b="39598"/>
          <a:stretch/>
        </p:blipFill>
        <p:spPr bwMode="auto">
          <a:xfrm>
            <a:off x="9551985" y="4128350"/>
            <a:ext cx="1992424" cy="461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 descr="C:\Users\Marie Jagaille\Documents\GIS BRETEL\Comm\Logo\Logo_MORESPACE.pn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9096" y="4198040"/>
            <a:ext cx="1388220" cy="41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9" descr="C:\Users\Marie Jagaille\Documents\GIS BRETEL\Comm\Logo\logo 200 x 200 bretel.eu\formation 200 x 200\logo_200x200_ur1.bmp"/>
          <p:cNvPicPr>
            <a:picLocks noChangeAspect="1" noChangeArrowheads="1"/>
          </p:cNvPicPr>
          <p:nvPr/>
        </p:nvPicPr>
        <p:blipFill rotWithShape="1">
          <a:blip r:embed="rId1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94" t="32269" r="13110" b="30745"/>
          <a:stretch/>
        </p:blipFill>
        <p:spPr bwMode="auto">
          <a:xfrm>
            <a:off x="7110416" y="4795566"/>
            <a:ext cx="901386" cy="430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1" descr="C:\Users\Marie Jagaille\Documents\GIS BRETEL\Comm\Logo\logo 200 x 200 bretel.eu\formation 200 x 200\logo_200x200_ubo.bmp"/>
          <p:cNvPicPr>
            <a:picLocks noChangeAspect="1" noChangeArrowheads="1"/>
          </p:cNvPicPr>
          <p:nvPr/>
        </p:nvPicPr>
        <p:blipFill rotWithShape="1">
          <a:blip r:embed="rId1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69" t="37397" r="14186" b="29140"/>
          <a:stretch/>
        </p:blipFill>
        <p:spPr bwMode="auto">
          <a:xfrm>
            <a:off x="6362943" y="4852939"/>
            <a:ext cx="742609" cy="389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4" descr="C:\Users\Marie Jagaille\Documents\GIS BRETEL\Comm\Logo\logo 200 x 200 bretel.eu\formation 200 x 200\logo_200x200_imt.bmp"/>
          <p:cNvPicPr>
            <a:picLocks noChangeAspect="1" noChangeArrowheads="1"/>
          </p:cNvPicPr>
          <p:nvPr/>
        </p:nvPicPr>
        <p:blipFill rotWithShape="1">
          <a:blip r:embed="rId1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97" t="32083" r="20600" b="26528"/>
          <a:stretch/>
        </p:blipFill>
        <p:spPr bwMode="auto">
          <a:xfrm>
            <a:off x="7179026" y="4209256"/>
            <a:ext cx="824300" cy="578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6" descr="C:\Users\Marie Jagaille\Documents\GIS BRETEL\Comm\Logo\logo 200 x 200 bretel.eu\formation 200 x 200\logo_200x200_agrocampus.bmp"/>
          <p:cNvPicPr>
            <a:picLocks noChangeAspect="1" noChangeArrowheads="1"/>
          </p:cNvPicPr>
          <p:nvPr/>
        </p:nvPicPr>
        <p:blipFill rotWithShape="1">
          <a:blip r:embed="rId1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65" t="24710" r="11028" b="27813"/>
          <a:stretch/>
        </p:blipFill>
        <p:spPr bwMode="auto">
          <a:xfrm>
            <a:off x="6391718" y="4162746"/>
            <a:ext cx="792190" cy="552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7" descr="C:\Users\Marie Jagaille\Documents\GIS BRETEL\Comm\Logo\logo 200 x 200 bretel.eu\formation 200 x 200\logo_200x200_ur2.bmp"/>
          <p:cNvPicPr>
            <a:picLocks noChangeAspect="1" noChangeArrowheads="1"/>
          </p:cNvPicPr>
          <p:nvPr/>
        </p:nvPicPr>
        <p:blipFill rotWithShape="1">
          <a:blip r:embed="rId16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97" t="22512" r="22548" b="16450"/>
          <a:stretch/>
        </p:blipFill>
        <p:spPr bwMode="auto">
          <a:xfrm>
            <a:off x="8120012" y="4778834"/>
            <a:ext cx="575116" cy="642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1" descr="C:\Users\Marie Jagaille\Documents\GIS BRETEL\Comm\Logo\logo 200 x 200 bretel.eu\membres 200x200\logo_ubs_200x200.jpg"/>
          <p:cNvPicPr>
            <a:picLocks noChangeAspect="1" noChangeArrowheads="1"/>
          </p:cNvPicPr>
          <p:nvPr/>
        </p:nvPicPr>
        <p:blipFill rotWithShape="1">
          <a:blip r:embed="rId17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52" t="32552" r="13356" b="30276"/>
          <a:stretch/>
        </p:blipFill>
        <p:spPr bwMode="auto">
          <a:xfrm>
            <a:off x="8048004" y="4268995"/>
            <a:ext cx="831820" cy="454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7" name="Groupe 26"/>
          <p:cNvGrpSpPr/>
          <p:nvPr/>
        </p:nvGrpSpPr>
        <p:grpSpPr>
          <a:xfrm>
            <a:off x="3500544" y="4676521"/>
            <a:ext cx="1248519" cy="550935"/>
            <a:chOff x="2241101" y="3543807"/>
            <a:chExt cx="1217941" cy="537442"/>
          </a:xfrm>
        </p:grpSpPr>
        <p:pic>
          <p:nvPicPr>
            <p:cNvPr id="28" name="Picture 2" descr="C:\Users\Marie Jagaille\Documents\GIS BRETEL\Comm\Logo\logo_esabic.png"/>
            <p:cNvPicPr>
              <a:picLocks noChangeAspect="1" noChangeArrowheads="1"/>
            </p:cNvPicPr>
            <p:nvPr/>
          </p:nvPicPr>
          <p:blipFill rotWithShape="1">
            <a:blip r:embed="rId18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385" t="18471" r="59970" b="31515"/>
            <a:stretch/>
          </p:blipFill>
          <p:spPr bwMode="auto">
            <a:xfrm>
              <a:off x="2335502" y="3543807"/>
              <a:ext cx="856758" cy="3834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2" descr="C:\Users\Marie Jagaille\Documents\GIS BRETEL\Comm\Logo\logo_esabic.png"/>
            <p:cNvPicPr>
              <a:picLocks noChangeAspect="1" noChangeArrowheads="1"/>
            </p:cNvPicPr>
            <p:nvPr/>
          </p:nvPicPr>
          <p:blipFill rotWithShape="1">
            <a:blip r:embed="rId18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029" t="35652" r="10721" b="38253"/>
            <a:stretch/>
          </p:blipFill>
          <p:spPr bwMode="auto">
            <a:xfrm>
              <a:off x="2241101" y="3881193"/>
              <a:ext cx="1217941" cy="2000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0" name="Picture 3" descr="C:\Users\Marie Jagaille\Documents\GIS BRETEL\Comm\Logo\acc donnees\logo_nereus.png"/>
          <p:cNvPicPr>
            <a:picLocks noChangeAspect="1" noChangeArrowheads="1"/>
          </p:cNvPicPr>
          <p:nvPr/>
        </p:nvPicPr>
        <p:blipFill>
          <a:blip r:embed="rId19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4599" y="4989075"/>
            <a:ext cx="1151516" cy="591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C:\Users\Marie Jagaille\Documents\GIS BRETEL\Comm\Logo\acc donnees\logo_Theia_.png"/>
          <p:cNvPicPr>
            <a:picLocks noChangeAspect="1" noChangeArrowheads="1"/>
          </p:cNvPicPr>
          <p:nvPr/>
        </p:nvPicPr>
        <p:blipFill>
          <a:blip r:embed="rId20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4106" y="4485019"/>
            <a:ext cx="1029961" cy="503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ZoneTexte 31"/>
          <p:cNvSpPr txBox="1"/>
          <p:nvPr/>
        </p:nvSpPr>
        <p:spPr>
          <a:xfrm>
            <a:off x="4519612" y="4549221"/>
            <a:ext cx="1455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tillium" pitchFamily="50" charset="0"/>
              </a:rPr>
              <a:t>Réseau  d’entreprises</a:t>
            </a:r>
            <a:endParaRPr lang="fr-FR" sz="1400" dirty="0">
              <a:solidFill>
                <a:schemeClr val="tx1">
                  <a:lumMod val="65000"/>
                  <a:lumOff val="35000"/>
                </a:schemeClr>
              </a:solidFill>
              <a:latin typeface="Titillium" pitchFamily="50" charset="0"/>
            </a:endParaRPr>
          </a:p>
        </p:txBody>
      </p:sp>
      <p:pic>
        <p:nvPicPr>
          <p:cNvPr id="33" name="Picture 10" descr="C:\Users\Marie Jagaille\Documents\GIS BRETEL\Comm\Picto\Picto_fmt.png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9026" y="2742319"/>
            <a:ext cx="867271" cy="867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11" descr="C:\Users\Marie Jagaille\Documents\GIS BRETEL\Comm\Picto\Picto_innov.png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0924" y="2742319"/>
            <a:ext cx="867271" cy="867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2" descr="C:\Users\Marie Jagaille\Documents\GIS BRETEL\Comm\Picto\Picto_rch.png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501" y="2741281"/>
            <a:ext cx="864146" cy="864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ZoneTexte 35"/>
          <p:cNvSpPr txBox="1"/>
          <p:nvPr/>
        </p:nvSpPr>
        <p:spPr>
          <a:xfrm>
            <a:off x="701933" y="3717306"/>
            <a:ext cx="2232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800"/>
              </a:spcAft>
            </a:pPr>
            <a:r>
              <a:rPr lang="fr-FR" sz="2000" b="1" dirty="0" smtClean="0">
                <a:solidFill>
                  <a:srgbClr val="EE4443"/>
                </a:solidFill>
                <a:latin typeface="Titillium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RECHERCHE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3598438" y="3717306"/>
            <a:ext cx="2232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800"/>
              </a:spcAft>
            </a:pPr>
            <a:r>
              <a:rPr lang="fr-FR" sz="2000" b="1" dirty="0" smtClean="0">
                <a:solidFill>
                  <a:srgbClr val="FFC000"/>
                </a:solidFill>
                <a:latin typeface="Titillium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INNOVATION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6535837" y="3717306"/>
            <a:ext cx="2232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800"/>
              </a:spcAft>
            </a:pPr>
            <a:r>
              <a:rPr lang="fr-FR" sz="2000" b="1" dirty="0" smtClean="0">
                <a:solidFill>
                  <a:srgbClr val="9BB63B"/>
                </a:solidFill>
                <a:latin typeface="Titillium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FORMATION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9336361" y="3717306"/>
            <a:ext cx="2232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800"/>
              </a:spcAft>
            </a:pPr>
            <a:r>
              <a:rPr lang="fr-FR" sz="2000" b="1" dirty="0" smtClean="0">
                <a:solidFill>
                  <a:srgbClr val="009999"/>
                </a:solidFill>
                <a:latin typeface="Titillium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USAGES</a:t>
            </a:r>
          </a:p>
        </p:txBody>
      </p:sp>
      <p:pic>
        <p:nvPicPr>
          <p:cNvPr id="41" name="Picture 4" descr="C:\Users\Marie Jagaille\Documents\GIS BRETEL\Comm\Logo\acc donnees\logo_Theia_.png"/>
          <p:cNvPicPr>
            <a:picLocks noChangeAspect="1" noChangeArrowheads="1"/>
          </p:cNvPicPr>
          <p:nvPr/>
        </p:nvPicPr>
        <p:blipFill>
          <a:blip r:embed="rId20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946" y="4141436"/>
            <a:ext cx="1029961" cy="503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ZoneTexte 41"/>
          <p:cNvSpPr txBox="1"/>
          <p:nvPr/>
        </p:nvSpPr>
        <p:spPr>
          <a:xfrm>
            <a:off x="2589010" y="4210943"/>
            <a:ext cx="7784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(CES)</a:t>
            </a:r>
            <a:endParaRPr lang="fr-FR" sz="14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10783342" y="4557027"/>
            <a:ext cx="7210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(ART)</a:t>
            </a:r>
            <a:endParaRPr lang="fr-FR" sz="14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282150" y="4116268"/>
            <a:ext cx="14591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itillium" pitchFamily="50" charset="0"/>
              </a:defRPr>
            </a:lvl1pPr>
          </a:lstStyle>
          <a:p>
            <a:r>
              <a:rPr lang="fr-FR" dirty="0"/>
              <a:t>11 membres académiques</a:t>
            </a:r>
            <a:endParaRPr lang="fr-FR" dirty="0"/>
          </a:p>
        </p:txBody>
      </p:sp>
      <p:pic>
        <p:nvPicPr>
          <p:cNvPr id="26" name="Picture 6" descr="Résultat de recherche d'images pour &quot;geolink telenvi&quot;"/>
          <p:cNvPicPr>
            <a:picLocks noChangeAspect="1" noChangeArrowheads="1"/>
          </p:cNvPicPr>
          <p:nvPr/>
        </p:nvPicPr>
        <p:blipFill>
          <a:blip r:embed="rId24" cstate="print">
            <a:grayscl/>
            <a:extLst>
              <a:ext uri="{BEBA8EAE-BF5A-486C-A8C5-ECC9F3942E4B}">
                <a14:imgProps xmlns:a14="http://schemas.microsoft.com/office/drawing/2010/main">
                  <a14:imgLayer r:embed="rId25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4343" y="5349115"/>
            <a:ext cx="1052186" cy="397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2072563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E86D13"/>
                </a:solidFill>
              </a:rPr>
              <a:t>Réalisations</a:t>
            </a:r>
            <a:endParaRPr lang="fr-FR" dirty="0">
              <a:solidFill>
                <a:srgbClr val="E86D13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412776"/>
            <a:ext cx="10972800" cy="4752000"/>
          </a:xfrm>
        </p:spPr>
        <p:txBody>
          <a:bodyPr>
            <a:noAutofit/>
          </a:bodyPr>
          <a:lstStyle/>
          <a:p>
            <a:pPr marL="93662" lvl="2" indent="0" algn="just">
              <a:spcAft>
                <a:spcPts val="1200"/>
              </a:spcAft>
              <a:buClr>
                <a:srgbClr val="E46C0A"/>
              </a:buClr>
              <a:buNone/>
              <a:defRPr/>
            </a:pPr>
            <a:r>
              <a:rPr lang="fr-FR" sz="1800" b="1" dirty="0" err="1"/>
              <a:t>Ocean</a:t>
            </a:r>
            <a:r>
              <a:rPr lang="fr-FR" sz="1800" b="1" dirty="0"/>
              <a:t> </a:t>
            </a:r>
            <a:r>
              <a:rPr lang="fr-FR" sz="1800" b="1" dirty="0" err="1" smtClean="0"/>
              <a:t>Hackathon</a:t>
            </a:r>
            <a:r>
              <a:rPr lang="fr-FR" sz="1800" b="1" dirty="0"/>
              <a:t>.</a:t>
            </a:r>
            <a:r>
              <a:rPr lang="fr-FR" sz="1800" dirty="0" smtClean="0"/>
              <a:t> 2 défis portés par le GIS BreTel et des partenaires privés, académiques, institutionnel </a:t>
            </a:r>
            <a:r>
              <a:rPr lang="fr-FR" sz="1400" dirty="0"/>
              <a:t>(</a:t>
            </a:r>
            <a:r>
              <a:rPr lang="fr-FR" sz="1400" dirty="0" err="1"/>
              <a:t>Hytech</a:t>
            </a:r>
            <a:r>
              <a:rPr lang="fr-FR" sz="1400" dirty="0"/>
              <a:t> </a:t>
            </a:r>
            <a:r>
              <a:rPr lang="fr-FR" sz="1400" dirty="0" smtClean="0"/>
              <a:t>Imaging</a:t>
            </a:r>
            <a:r>
              <a:rPr lang="fr-FR" sz="1400" dirty="0"/>
              <a:t>, </a:t>
            </a:r>
            <a:r>
              <a:rPr lang="fr-FR" sz="1400" dirty="0" smtClean="0"/>
              <a:t>PNR Armorique, </a:t>
            </a:r>
            <a:r>
              <a:rPr lang="fr-FR" sz="1400" dirty="0" err="1" smtClean="0"/>
              <a:t>Univ</a:t>
            </a:r>
            <a:r>
              <a:rPr lang="fr-FR" sz="1400" dirty="0" smtClean="0"/>
              <a:t>. de Bretagne Occidentale, ISEN </a:t>
            </a:r>
            <a:r>
              <a:rPr lang="fr-FR" sz="1400" dirty="0"/>
              <a:t>- octobre 2020)</a:t>
            </a:r>
            <a:endParaRPr lang="fr-FR" sz="1400" dirty="0"/>
          </a:p>
          <a:p>
            <a:pPr marL="93662" lvl="2" indent="0" algn="just">
              <a:spcAft>
                <a:spcPts val="1200"/>
              </a:spcAft>
              <a:buClr>
                <a:srgbClr val="E46C0A"/>
              </a:buClr>
              <a:buNone/>
              <a:defRPr/>
            </a:pPr>
            <a:r>
              <a:rPr lang="fr-FR" sz="1800" b="1" dirty="0" err="1" smtClean="0"/>
              <a:t>Littoviz</a:t>
            </a:r>
            <a:r>
              <a:rPr lang="fr-FR" sz="1800" dirty="0" smtClean="0"/>
              <a:t> </a:t>
            </a:r>
            <a:r>
              <a:rPr lang="fr-FR" sz="1800" b="1" dirty="0" smtClean="0"/>
              <a:t>bêta.</a:t>
            </a:r>
            <a:r>
              <a:rPr lang="fr-FR" sz="1800" dirty="0" smtClean="0"/>
              <a:t> Un outil de mise à disposition d’images Sentinel 2 adapté aux besoins des gestionnaires du littoral </a:t>
            </a:r>
            <a:r>
              <a:rPr lang="fr-FR" sz="1400" dirty="0" smtClean="0"/>
              <a:t>(</a:t>
            </a:r>
            <a:r>
              <a:rPr lang="fr-FR" sz="1400" dirty="0" err="1"/>
              <a:t>Hytech</a:t>
            </a:r>
            <a:r>
              <a:rPr lang="fr-FR" sz="1400" dirty="0"/>
              <a:t> </a:t>
            </a:r>
            <a:r>
              <a:rPr lang="fr-FR" sz="1400" dirty="0" smtClean="0"/>
              <a:t>Imaging, GéoBretagne, DDTM </a:t>
            </a:r>
            <a:r>
              <a:rPr lang="fr-FR" sz="1400" dirty="0"/>
              <a:t>35, DREAL</a:t>
            </a:r>
            <a:r>
              <a:rPr lang="fr-FR" sz="1400" dirty="0" smtClean="0"/>
              <a:t>, mars 2021)</a:t>
            </a:r>
            <a:endParaRPr lang="fr-FR" sz="1400" dirty="0"/>
          </a:p>
          <a:p>
            <a:pPr marL="93662" lvl="2" indent="0" algn="just">
              <a:spcAft>
                <a:spcPts val="1200"/>
              </a:spcAft>
              <a:buClr>
                <a:srgbClr val="E46C0A"/>
              </a:buClr>
              <a:buNone/>
              <a:defRPr/>
            </a:pPr>
            <a:r>
              <a:rPr lang="fr-FR" sz="1800" b="1" dirty="0"/>
              <a:t>Vu de l’espace.</a:t>
            </a:r>
            <a:r>
              <a:rPr lang="fr-FR" sz="1800" dirty="0"/>
              <a:t> Un outil en ligne </a:t>
            </a:r>
            <a:r>
              <a:rPr lang="fr-FR" sz="1800" dirty="0">
                <a:hlinkClick r:id="rId3"/>
              </a:rPr>
              <a:t>www.vudelespace.bzh</a:t>
            </a:r>
            <a:r>
              <a:rPr lang="fr-FR" sz="1800" dirty="0"/>
              <a:t>. Une exposition grand format en extérieur </a:t>
            </a:r>
            <a:r>
              <a:rPr lang="fr-FR" sz="1400" dirty="0"/>
              <a:t>(</a:t>
            </a:r>
            <a:r>
              <a:rPr lang="fr-FR" sz="1400" dirty="0" err="1"/>
              <a:t>Océanopolis</a:t>
            </a:r>
            <a:r>
              <a:rPr lang="fr-FR" sz="1400" dirty="0"/>
              <a:t>, grand public, été 2021)</a:t>
            </a:r>
          </a:p>
          <a:p>
            <a:pPr marL="93662" lvl="2" indent="0" algn="just">
              <a:spcAft>
                <a:spcPts val="1200"/>
              </a:spcAft>
              <a:buClr>
                <a:srgbClr val="E46C0A"/>
              </a:buClr>
              <a:buNone/>
              <a:defRPr/>
            </a:pPr>
            <a:r>
              <a:rPr lang="fr-FR" sz="1800" b="1" dirty="0" smtClean="0"/>
              <a:t>Forêt. </a:t>
            </a:r>
            <a:r>
              <a:rPr lang="fr-FR" sz="1800" dirty="0" smtClean="0"/>
              <a:t>Un</a:t>
            </a:r>
            <a:r>
              <a:rPr lang="fr-FR" sz="1800" b="1" dirty="0" smtClean="0"/>
              <a:t> </a:t>
            </a:r>
            <a:r>
              <a:rPr lang="fr-FR" sz="1800" dirty="0" err="1" smtClean="0"/>
              <a:t>wébinaire</a:t>
            </a:r>
            <a:r>
              <a:rPr lang="fr-FR" sz="1800" dirty="0" smtClean="0"/>
              <a:t> </a:t>
            </a:r>
            <a:r>
              <a:rPr lang="fr-FR" sz="1400" dirty="0"/>
              <a:t>(GéoBretagne, </a:t>
            </a:r>
            <a:r>
              <a:rPr lang="fr-FR" sz="1400" dirty="0" err="1" smtClean="0"/>
              <a:t>Kermap</a:t>
            </a:r>
            <a:r>
              <a:rPr lang="fr-FR" sz="1400" dirty="0" smtClean="0"/>
              <a:t> - </a:t>
            </a:r>
            <a:r>
              <a:rPr lang="fr-FR" sz="1400" dirty="0"/>
              <a:t>mars </a:t>
            </a:r>
            <a:r>
              <a:rPr lang="fr-FR" sz="1400" dirty="0" smtClean="0"/>
              <a:t>2021). </a:t>
            </a:r>
            <a:r>
              <a:rPr lang="fr-FR" sz="1800" dirty="0" smtClean="0"/>
              <a:t>A venir, une j</a:t>
            </a:r>
            <a:r>
              <a:rPr lang="fr-FR" sz="1800" dirty="0" smtClean="0"/>
              <a:t>ournée atelier-besoins </a:t>
            </a:r>
            <a:r>
              <a:rPr lang="fr-FR" sz="1400" dirty="0" smtClean="0"/>
              <a:t>(lycée </a:t>
            </a:r>
            <a:r>
              <a:rPr lang="fr-FR" sz="1400" dirty="0"/>
              <a:t>agricole, ONF, </a:t>
            </a:r>
            <a:r>
              <a:rPr lang="fr-FR" sz="1400" dirty="0" smtClean="0"/>
              <a:t>CRPF, </a:t>
            </a:r>
            <a:r>
              <a:rPr lang="fr-FR" sz="1400" dirty="0" err="1" smtClean="0"/>
              <a:t>Kermap</a:t>
            </a:r>
            <a:r>
              <a:rPr lang="fr-FR" sz="1400" dirty="0" smtClean="0"/>
              <a:t> - reportée </a:t>
            </a:r>
            <a:r>
              <a:rPr lang="fr-FR" sz="1400" dirty="0"/>
              <a:t>en présentiel</a:t>
            </a:r>
            <a:r>
              <a:rPr lang="fr-FR" sz="1400" dirty="0" smtClean="0"/>
              <a:t>). </a:t>
            </a:r>
            <a:r>
              <a:rPr lang="fr-FR" sz="1800" dirty="0" smtClean="0"/>
              <a:t>A venir, un </a:t>
            </a:r>
            <a:r>
              <a:rPr lang="fr-FR" sz="1800" dirty="0"/>
              <a:t>atelier </a:t>
            </a:r>
            <a:r>
              <a:rPr lang="fr-FR" sz="1800" dirty="0" smtClean="0"/>
              <a:t>d’étudiants </a:t>
            </a:r>
            <a:r>
              <a:rPr lang="fr-FR" sz="1800" dirty="0"/>
              <a:t>de Master sur la cartographie des forêts </a:t>
            </a:r>
            <a:r>
              <a:rPr lang="fr-FR" sz="1400" dirty="0" smtClean="0"/>
              <a:t>(</a:t>
            </a:r>
            <a:r>
              <a:rPr lang="fr-FR" sz="1400" dirty="0" err="1" smtClean="0"/>
              <a:t>Univ</a:t>
            </a:r>
            <a:r>
              <a:rPr lang="fr-FR" sz="1400" dirty="0" smtClean="0"/>
              <a:t>. Rennes 2, </a:t>
            </a:r>
            <a:r>
              <a:rPr lang="fr-FR" sz="1400" dirty="0" err="1" smtClean="0"/>
              <a:t>Agrocampus</a:t>
            </a:r>
            <a:r>
              <a:rPr lang="fr-FR" sz="1400" dirty="0" smtClean="0"/>
              <a:t> Ouest, ONF - septembre 2021)</a:t>
            </a:r>
            <a:endParaRPr lang="fr-FR" sz="1400" dirty="0"/>
          </a:p>
          <a:p>
            <a:pPr marL="93662" lvl="2" indent="0" algn="just">
              <a:spcAft>
                <a:spcPts val="1200"/>
              </a:spcAft>
              <a:buClr>
                <a:srgbClr val="E46C0A"/>
              </a:buClr>
              <a:buNone/>
              <a:defRPr/>
            </a:pPr>
            <a:r>
              <a:rPr lang="fr-FR" sz="1800" b="1" dirty="0" smtClean="0"/>
              <a:t>Friches.</a:t>
            </a:r>
            <a:r>
              <a:rPr lang="fr-FR" sz="1800" dirty="0" smtClean="0"/>
              <a:t> En cours, méthode de détection régionale </a:t>
            </a:r>
            <a:r>
              <a:rPr lang="fr-FR" sz="1400" dirty="0"/>
              <a:t>(stage à la DDTM 35, </a:t>
            </a:r>
            <a:r>
              <a:rPr lang="fr-FR" sz="1400" dirty="0" smtClean="0"/>
              <a:t>encadré </a:t>
            </a:r>
            <a:r>
              <a:rPr lang="fr-FR" sz="1400" dirty="0"/>
              <a:t>par </a:t>
            </a:r>
            <a:r>
              <a:rPr lang="fr-FR" sz="1400" dirty="0" err="1" smtClean="0"/>
              <a:t>Kermap</a:t>
            </a:r>
            <a:r>
              <a:rPr lang="fr-FR" sz="1400" dirty="0" smtClean="0"/>
              <a:t> - en cours)</a:t>
            </a:r>
            <a:endParaRPr lang="fr-FR" sz="1400" dirty="0"/>
          </a:p>
          <a:p>
            <a:pPr marL="93662" lvl="2" indent="0" algn="just">
              <a:spcAft>
                <a:spcPts val="1200"/>
              </a:spcAft>
              <a:buClr>
                <a:srgbClr val="E46C0A"/>
              </a:buClr>
              <a:buNone/>
              <a:defRPr/>
            </a:pPr>
            <a:r>
              <a:rPr lang="fr-FR" sz="1800" b="1" dirty="0" smtClean="0"/>
              <a:t>CICERO.</a:t>
            </a:r>
            <a:r>
              <a:rPr lang="fr-FR" sz="1800" dirty="0" smtClean="0"/>
              <a:t> Une thèse sur la contribution </a:t>
            </a:r>
            <a:r>
              <a:rPr lang="fr-FR" sz="1800" dirty="0"/>
              <a:t>de </a:t>
            </a:r>
            <a:r>
              <a:rPr lang="fr-FR" sz="1800" dirty="0" smtClean="0"/>
              <a:t>l’Imagerie </a:t>
            </a:r>
            <a:r>
              <a:rPr lang="fr-FR" sz="1800" dirty="0"/>
              <a:t>Pléiades dans le suivi et la Compréhension de </a:t>
            </a:r>
            <a:r>
              <a:rPr lang="fr-FR" sz="1800" dirty="0" err="1" smtClean="0"/>
              <a:t>l’EROsion</a:t>
            </a:r>
            <a:r>
              <a:rPr lang="fr-FR" sz="1800" dirty="0" smtClean="0"/>
              <a:t> </a:t>
            </a:r>
            <a:r>
              <a:rPr lang="fr-FR" sz="1800" dirty="0"/>
              <a:t>des </a:t>
            </a:r>
            <a:r>
              <a:rPr lang="fr-FR" sz="1800" dirty="0" smtClean="0"/>
              <a:t>falaises </a:t>
            </a:r>
            <a:r>
              <a:rPr lang="fr-FR" sz="1400" dirty="0"/>
              <a:t>(</a:t>
            </a:r>
            <a:r>
              <a:rPr lang="fr-FR" sz="1400" dirty="0" smtClean="0"/>
              <a:t>IUEM, septembre 2021)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82210903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3576" y="764704"/>
            <a:ext cx="11463064" cy="580925"/>
          </a:xfrm>
        </p:spPr>
        <p:txBody>
          <a:bodyPr/>
          <a:lstStyle/>
          <a:p>
            <a:r>
              <a:rPr lang="fr-FR" dirty="0"/>
              <a:t>Besoins </a:t>
            </a:r>
            <a:r>
              <a:rPr lang="fr-FR" dirty="0" smtClean="0"/>
              <a:t>thématiques : la Bretagne, « le littoral mais pas que…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340768"/>
            <a:ext cx="10972800" cy="4752000"/>
          </a:xfrm>
        </p:spPr>
        <p:txBody>
          <a:bodyPr>
            <a:noAutofit/>
          </a:bodyPr>
          <a:lstStyle/>
          <a:p>
            <a:pPr marL="93662" lvl="2" indent="0" algn="just">
              <a:spcBef>
                <a:spcPts val="0"/>
              </a:spcBef>
              <a:buClr>
                <a:srgbClr val="E46C0A"/>
              </a:buClr>
              <a:buNone/>
              <a:defRPr/>
            </a:pPr>
            <a:r>
              <a:rPr lang="fr-FR" sz="2000" dirty="0" smtClean="0"/>
              <a:t>Littoral : </a:t>
            </a:r>
          </a:p>
          <a:p>
            <a:pPr marL="436562" lvl="2" indent="-342900" algn="just">
              <a:spcBef>
                <a:spcPts val="0"/>
              </a:spcBef>
              <a:buClr>
                <a:srgbClr val="E46C0A"/>
              </a:buClr>
              <a:buFontTx/>
              <a:buChar char="-"/>
              <a:defRPr/>
            </a:pPr>
            <a:r>
              <a:rPr lang="fr-FR" sz="2000" b="1" dirty="0" smtClean="0"/>
              <a:t>Risques</a:t>
            </a:r>
            <a:r>
              <a:rPr lang="fr-FR" sz="2000" dirty="0" smtClean="0"/>
              <a:t>. Suivi </a:t>
            </a:r>
            <a:r>
              <a:rPr lang="fr-FR" sz="2000" dirty="0"/>
              <a:t>du trait de </a:t>
            </a:r>
            <a:r>
              <a:rPr lang="fr-FR" sz="2000" dirty="0" smtClean="0"/>
              <a:t>côte, cartographie des enjeux soumis à des aléas</a:t>
            </a:r>
            <a:endParaRPr lang="fr-FR" sz="2000" dirty="0"/>
          </a:p>
          <a:p>
            <a:pPr marL="436562" lvl="2" indent="-342900" algn="just">
              <a:spcBef>
                <a:spcPts val="0"/>
              </a:spcBef>
              <a:buClr>
                <a:srgbClr val="E46C0A"/>
              </a:buClr>
              <a:buFontTx/>
              <a:buChar char="-"/>
              <a:defRPr/>
            </a:pPr>
            <a:r>
              <a:rPr lang="fr-FR" sz="2000" b="1" dirty="0" smtClean="0"/>
              <a:t>Milieux</a:t>
            </a:r>
            <a:r>
              <a:rPr lang="fr-FR" sz="2000" dirty="0" smtClean="0"/>
              <a:t>. Suivi </a:t>
            </a:r>
            <a:r>
              <a:rPr lang="fr-FR" sz="2000" dirty="0"/>
              <a:t>des </a:t>
            </a:r>
            <a:r>
              <a:rPr lang="fr-FR" sz="2000" dirty="0" smtClean="0"/>
              <a:t>habitats côtiers </a:t>
            </a:r>
            <a:r>
              <a:rPr lang="fr-FR" sz="2000" dirty="0"/>
              <a:t>(algues, herbiers, espèce invasives)</a:t>
            </a:r>
          </a:p>
          <a:p>
            <a:pPr marL="436562" lvl="2" indent="-342900" algn="just">
              <a:spcBef>
                <a:spcPts val="0"/>
              </a:spcBef>
              <a:buClr>
                <a:srgbClr val="E46C0A"/>
              </a:buClr>
              <a:buFontTx/>
              <a:buChar char="-"/>
              <a:defRPr/>
            </a:pPr>
            <a:r>
              <a:rPr lang="fr-FR" sz="2000" b="1" dirty="0" smtClean="0"/>
              <a:t>Pression</a:t>
            </a:r>
            <a:r>
              <a:rPr lang="fr-FR" sz="2000" dirty="0" smtClean="0"/>
              <a:t>. Comptage </a:t>
            </a:r>
            <a:r>
              <a:rPr lang="fr-FR" sz="2000" dirty="0"/>
              <a:t>des bateaux aux </a:t>
            </a:r>
            <a:r>
              <a:rPr lang="fr-FR" sz="2000" dirty="0" smtClean="0"/>
              <a:t>mouillage, cartographie des sentiers côtiers, évolution de zones naturelles en restauration</a:t>
            </a:r>
            <a:endParaRPr lang="fr-FR" sz="2000" dirty="0"/>
          </a:p>
          <a:p>
            <a:pPr marL="93662" lvl="2" indent="0" algn="just">
              <a:spcBef>
                <a:spcPts val="0"/>
              </a:spcBef>
              <a:buClr>
                <a:srgbClr val="E46C0A"/>
              </a:buClr>
              <a:buNone/>
              <a:defRPr/>
            </a:pPr>
            <a:endParaRPr lang="fr-FR" sz="1200" dirty="0" smtClean="0"/>
          </a:p>
          <a:p>
            <a:pPr marL="93662" lvl="2" indent="0" algn="just">
              <a:spcBef>
                <a:spcPts val="0"/>
              </a:spcBef>
              <a:buClr>
                <a:srgbClr val="E46C0A"/>
              </a:buClr>
              <a:buNone/>
              <a:defRPr/>
            </a:pPr>
            <a:r>
              <a:rPr lang="fr-FR" sz="2000" dirty="0" smtClean="0"/>
              <a:t>Continental :</a:t>
            </a:r>
          </a:p>
          <a:p>
            <a:pPr marL="436562" lvl="2" indent="-342900" algn="just">
              <a:spcBef>
                <a:spcPts val="0"/>
              </a:spcBef>
              <a:buClr>
                <a:srgbClr val="E46C0A"/>
              </a:buClr>
              <a:buFontTx/>
              <a:buChar char="-"/>
              <a:defRPr/>
            </a:pPr>
            <a:r>
              <a:rPr lang="fr-FR" sz="2000" dirty="0" smtClean="0"/>
              <a:t>Suivi </a:t>
            </a:r>
            <a:r>
              <a:rPr lang="fr-FR" sz="2000" dirty="0"/>
              <a:t>des </a:t>
            </a:r>
            <a:r>
              <a:rPr lang="fr-FR" sz="2000" b="1" dirty="0" smtClean="0"/>
              <a:t>forêts</a:t>
            </a:r>
            <a:r>
              <a:rPr lang="fr-FR" sz="2000" dirty="0" smtClean="0"/>
              <a:t> (parasites et espèces invasives, suivi des écosystèmes et pratiques)</a:t>
            </a:r>
            <a:endParaRPr lang="fr-FR" sz="2000" dirty="0"/>
          </a:p>
          <a:p>
            <a:pPr marL="436562" lvl="2" indent="-342900" algn="just">
              <a:spcBef>
                <a:spcPts val="0"/>
              </a:spcBef>
              <a:buClr>
                <a:srgbClr val="E46C0A"/>
              </a:buClr>
              <a:buFontTx/>
              <a:buChar char="-"/>
              <a:defRPr/>
            </a:pPr>
            <a:r>
              <a:rPr lang="fr-FR" sz="2000" dirty="0"/>
              <a:t>Détection des </a:t>
            </a:r>
            <a:r>
              <a:rPr lang="fr-FR" sz="2000" b="1" dirty="0" smtClean="0"/>
              <a:t>friches</a:t>
            </a:r>
          </a:p>
          <a:p>
            <a:pPr marL="436562" lvl="2" indent="-342900" algn="just">
              <a:spcBef>
                <a:spcPts val="0"/>
              </a:spcBef>
              <a:buClr>
                <a:srgbClr val="E46C0A"/>
              </a:buClr>
              <a:buFontTx/>
              <a:buChar char="-"/>
              <a:defRPr/>
            </a:pPr>
            <a:endParaRPr lang="fr-FR" sz="1200" dirty="0" smtClean="0"/>
          </a:p>
          <a:p>
            <a:pPr marL="93662" lvl="2" indent="0" algn="just">
              <a:spcBef>
                <a:spcPts val="0"/>
              </a:spcBef>
              <a:buClr>
                <a:srgbClr val="E46C0A"/>
              </a:buClr>
              <a:buNone/>
              <a:defRPr/>
            </a:pPr>
            <a:r>
              <a:rPr lang="fr-FR" sz="2000" dirty="0" smtClean="0"/>
              <a:t>De manière générale :</a:t>
            </a:r>
          </a:p>
          <a:p>
            <a:pPr marL="436562" lvl="2" indent="-342900" algn="just">
              <a:spcBef>
                <a:spcPts val="0"/>
              </a:spcBef>
              <a:buClr>
                <a:srgbClr val="E46C0A"/>
              </a:buClr>
              <a:buFontTx/>
              <a:buChar char="-"/>
              <a:defRPr/>
            </a:pPr>
            <a:r>
              <a:rPr lang="fr-FR" sz="2000" dirty="0" smtClean="0"/>
              <a:t>Questionnement sur la </a:t>
            </a:r>
            <a:r>
              <a:rPr lang="fr-FR" sz="2000" b="1" dirty="0" smtClean="0"/>
              <a:t>pérennité </a:t>
            </a:r>
            <a:r>
              <a:rPr lang="fr-FR" sz="2000" dirty="0"/>
              <a:t>de l’accès aux données, des outils</a:t>
            </a:r>
          </a:p>
          <a:p>
            <a:pPr marL="436562" lvl="2" indent="-342900" algn="just">
              <a:spcBef>
                <a:spcPts val="0"/>
              </a:spcBef>
              <a:buClr>
                <a:srgbClr val="E46C0A"/>
              </a:buClr>
              <a:buFontTx/>
              <a:buChar char="-"/>
              <a:defRPr/>
            </a:pPr>
            <a:r>
              <a:rPr lang="fr-FR" sz="2000" dirty="0" smtClean="0"/>
              <a:t>Intérêt pour la dimension </a:t>
            </a:r>
            <a:r>
              <a:rPr lang="fr-FR" sz="2000" b="1" dirty="0" smtClean="0"/>
              <a:t>dynamique</a:t>
            </a:r>
          </a:p>
          <a:p>
            <a:pPr marL="436562" lvl="2" indent="-342900" algn="just">
              <a:spcBef>
                <a:spcPts val="0"/>
              </a:spcBef>
              <a:buClr>
                <a:srgbClr val="E46C0A"/>
              </a:buClr>
              <a:buFontTx/>
              <a:buChar char="-"/>
              <a:defRPr/>
            </a:pPr>
            <a:r>
              <a:rPr lang="fr-FR" sz="2000" dirty="0" smtClean="0"/>
              <a:t>Besoin de produits </a:t>
            </a:r>
            <a:r>
              <a:rPr lang="fr-FR" sz="2000" b="1" dirty="0" smtClean="0"/>
              <a:t>standardisés</a:t>
            </a:r>
            <a:r>
              <a:rPr lang="fr-FR" sz="2000" dirty="0" smtClean="0"/>
              <a:t> </a:t>
            </a:r>
            <a:r>
              <a:rPr lang="fr-FR" sz="1400" dirty="0" smtClean="0"/>
              <a:t>(mosaïques sans nuages, indices, indicateurs)</a:t>
            </a:r>
            <a:r>
              <a:rPr lang="fr-FR" sz="2000" dirty="0" smtClean="0"/>
              <a:t>, </a:t>
            </a:r>
            <a:r>
              <a:rPr lang="fr-FR" sz="2000" b="1" dirty="0" err="1" smtClean="0"/>
              <a:t>co</a:t>
            </a:r>
            <a:r>
              <a:rPr lang="fr-FR" sz="2000" b="1" dirty="0" smtClean="0"/>
              <a:t>-construits</a:t>
            </a:r>
            <a:r>
              <a:rPr lang="fr-FR" sz="2000" dirty="0" smtClean="0"/>
              <a:t> entre fournisseurs et utilisateurs et adaptés aux </a:t>
            </a:r>
            <a:r>
              <a:rPr lang="fr-FR" sz="2000" b="1" dirty="0" smtClean="0"/>
              <a:t>besoins locaux</a:t>
            </a:r>
          </a:p>
          <a:p>
            <a:pPr marL="436562" lvl="2" indent="-342900" algn="just">
              <a:spcBef>
                <a:spcPts val="0"/>
              </a:spcBef>
              <a:buClr>
                <a:srgbClr val="E46C0A"/>
              </a:buClr>
              <a:buFontTx/>
              <a:buChar char="-"/>
              <a:defRPr/>
            </a:pPr>
            <a:r>
              <a:rPr lang="fr-FR" sz="2000" dirty="0" smtClean="0"/>
              <a:t>Intérêt pour la </a:t>
            </a:r>
            <a:r>
              <a:rPr lang="fr-FR" sz="2000" b="1" dirty="0" smtClean="0"/>
              <a:t>complémentarité des résolutions </a:t>
            </a:r>
            <a:r>
              <a:rPr lang="fr-FR" sz="2000" dirty="0" smtClean="0"/>
              <a:t>Sentinel 2 et données THRS</a:t>
            </a:r>
            <a:endParaRPr lang="fr-FR" sz="2000" dirty="0"/>
          </a:p>
          <a:p>
            <a:pPr marL="93662" lvl="2" indent="0" algn="just">
              <a:lnSpc>
                <a:spcPct val="120000"/>
              </a:lnSpc>
              <a:spcAft>
                <a:spcPts val="1200"/>
              </a:spcAft>
              <a:buClr>
                <a:srgbClr val="E46C0A"/>
              </a:buClr>
              <a:buNone/>
              <a:defRPr/>
            </a:pPr>
            <a:endParaRPr lang="fr-FR" sz="2000" dirty="0" smtClean="0"/>
          </a:p>
        </p:txBody>
      </p:sp>
    </p:spTree>
    <p:extLst>
      <p:ext uri="{BB962C8B-B14F-4D97-AF65-F5344CB8AC3E}">
        <p14:creationId xmlns:p14="http://schemas.microsoft.com/office/powerpoint/2010/main" val="2479761560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E86D13"/>
                </a:solidFill>
              </a:rPr>
              <a:t>Besoins </a:t>
            </a:r>
            <a:r>
              <a:rPr lang="fr-FR" dirty="0" smtClean="0">
                <a:solidFill>
                  <a:srgbClr val="E86D13"/>
                </a:solidFill>
              </a:rPr>
              <a:t>techniques</a:t>
            </a:r>
            <a:endParaRPr lang="fr-FR" dirty="0">
              <a:solidFill>
                <a:srgbClr val="E86D13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36562" lvl="2" indent="-342900" algn="just">
              <a:spcAft>
                <a:spcPts val="1200"/>
              </a:spcAft>
              <a:buClr>
                <a:srgbClr val="E46C0A"/>
              </a:buClr>
              <a:buFontTx/>
              <a:buChar char="-"/>
              <a:defRPr/>
            </a:pPr>
            <a:r>
              <a:rPr lang="fr-FR" sz="2000" dirty="0" smtClean="0"/>
              <a:t>Produis répondants aux </a:t>
            </a:r>
            <a:r>
              <a:rPr lang="fr-FR" sz="2000" b="1" dirty="0" smtClean="0"/>
              <a:t>standards OGC </a:t>
            </a:r>
            <a:r>
              <a:rPr lang="fr-FR" sz="2000" dirty="0" smtClean="0"/>
              <a:t>(par exemple les flux WMS de visualisation), c’est indispensable pour assurer l’</a:t>
            </a:r>
            <a:r>
              <a:rPr lang="fr-FR" sz="2000" b="1" dirty="0" err="1" smtClean="0"/>
              <a:t>intéropérabilité</a:t>
            </a:r>
            <a:r>
              <a:rPr lang="fr-FR" sz="2000" b="1" dirty="0" smtClean="0"/>
              <a:t> </a:t>
            </a:r>
            <a:r>
              <a:rPr lang="fr-FR" sz="2000" dirty="0" smtClean="0"/>
              <a:t>et injecter le spatial dans les écosystèmes existants</a:t>
            </a:r>
          </a:p>
          <a:p>
            <a:pPr marL="436562" lvl="2" indent="-342900" algn="just">
              <a:spcAft>
                <a:spcPts val="1200"/>
              </a:spcAft>
              <a:buClr>
                <a:srgbClr val="E46C0A"/>
              </a:buClr>
              <a:buFontTx/>
              <a:buChar char="-"/>
              <a:defRPr/>
            </a:pPr>
            <a:r>
              <a:rPr lang="fr-FR" sz="2000" b="1" dirty="0" smtClean="0"/>
              <a:t>Liens de téléchargement</a:t>
            </a:r>
            <a:r>
              <a:rPr lang="fr-FR" sz="2000" dirty="0" smtClean="0"/>
              <a:t>, ils sont utiles si les utilisateurs sont en mesure </a:t>
            </a:r>
            <a:r>
              <a:rPr lang="fr-FR" sz="2000" dirty="0"/>
              <a:t>de faire les traitements eux-mêmes </a:t>
            </a:r>
            <a:r>
              <a:rPr lang="fr-FR" sz="2000" dirty="0" smtClean="0"/>
              <a:t>(compétences et moyens techniques). DINAMIS ++ pour Pléiades</a:t>
            </a:r>
          </a:p>
          <a:p>
            <a:pPr marL="436562" lvl="2" indent="-342900" algn="just">
              <a:spcAft>
                <a:spcPts val="1200"/>
              </a:spcAft>
              <a:buClr>
                <a:srgbClr val="E46C0A"/>
              </a:buClr>
              <a:buFontTx/>
              <a:buChar char="-"/>
              <a:defRPr/>
            </a:pPr>
            <a:r>
              <a:rPr lang="fr-FR" sz="2000" b="1" dirty="0" smtClean="0"/>
              <a:t>Supports pédagogiques</a:t>
            </a:r>
            <a:r>
              <a:rPr lang="fr-FR" sz="2000" dirty="0" smtClean="0"/>
              <a:t>. Fiches et tuto ART ++</a:t>
            </a:r>
          </a:p>
          <a:p>
            <a:pPr marL="436562" lvl="2" indent="-342900" algn="just">
              <a:spcAft>
                <a:spcPts val="1200"/>
              </a:spcAft>
              <a:buClr>
                <a:srgbClr val="E46C0A"/>
              </a:buClr>
              <a:buFontTx/>
              <a:buChar char="-"/>
              <a:defRPr/>
            </a:pPr>
            <a:r>
              <a:rPr lang="fr-FR" sz="2000" b="1" dirty="0" smtClean="0"/>
              <a:t>Bac à sable </a:t>
            </a:r>
            <a:r>
              <a:rPr lang="fr-FR" sz="2000" dirty="0" smtClean="0"/>
              <a:t>pour les gestionnaires des territoires (utilisable lors de </a:t>
            </a:r>
            <a:r>
              <a:rPr lang="fr-FR" sz="2000" dirty="0" err="1" smtClean="0"/>
              <a:t>hackathons</a:t>
            </a:r>
            <a:r>
              <a:rPr lang="fr-FR" sz="2000" dirty="0" smtClean="0"/>
              <a:t>, de travaux d’étudiants, de stages, d’ateliers, etc.)</a:t>
            </a:r>
          </a:p>
          <a:p>
            <a:pPr marL="436562" lvl="2" indent="-342900" algn="just">
              <a:lnSpc>
                <a:spcPct val="120000"/>
              </a:lnSpc>
              <a:spcAft>
                <a:spcPts val="1200"/>
              </a:spcAft>
              <a:buClr>
                <a:srgbClr val="E46C0A"/>
              </a:buClr>
              <a:buFontTx/>
              <a:buChar char="-"/>
              <a:defRPr/>
            </a:pPr>
            <a:endParaRPr lang="fr-FR" sz="2000" dirty="0" smtClean="0"/>
          </a:p>
        </p:txBody>
      </p:sp>
      <p:pic>
        <p:nvPicPr>
          <p:cNvPr id="4" name="Picture 2" descr="C:\Users\Marie Jagaille\Documents\GIS BRETEL\IMAGES\dessins marie\Picto\PICTO sans fonds\Picto_us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944" y="5024683"/>
            <a:ext cx="93610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6387147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modele_Theia-DataTerra">
  <a:themeElements>
    <a:clrScheme name="Personnalisé 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E86D13"/>
      </a:accent1>
      <a:accent2>
        <a:srgbClr val="333132"/>
      </a:accent2>
      <a:accent3>
        <a:srgbClr val="1F916E"/>
      </a:accent3>
      <a:accent4>
        <a:srgbClr val="1C6394"/>
      </a:accent4>
      <a:accent5>
        <a:srgbClr val="969696"/>
      </a:accent5>
      <a:accent6>
        <a:srgbClr val="E78A5C"/>
      </a:accent6>
      <a:hlink>
        <a:srgbClr val="E86D13"/>
      </a:hlink>
      <a:folHlink>
        <a:srgbClr val="595959"/>
      </a:folHlink>
    </a:clrScheme>
    <a:fontScheme name="Personnalisé 1">
      <a:majorFont>
        <a:latin typeface="Praxis Next"/>
        <a:ea typeface=""/>
        <a:cs typeface=""/>
      </a:majorFont>
      <a:minorFont>
        <a:latin typeface="Praxis Nex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3094659E7AD241BE0B52508D4AE041" ma:contentTypeVersion="9" ma:contentTypeDescription="Crée un document." ma:contentTypeScope="" ma:versionID="3de989a43395426d006f0c3a1c2d7b7f">
  <xsd:schema xmlns:xsd="http://www.w3.org/2001/XMLSchema" xmlns:xs="http://www.w3.org/2001/XMLSchema" xmlns:p="http://schemas.microsoft.com/office/2006/metadata/properties" xmlns:ns2="24675d9d-927e-4846-8a26-f9b7a5338489" targetNamespace="http://schemas.microsoft.com/office/2006/metadata/properties" ma:root="true" ma:fieldsID="97b6be7f2830ed6dc39a507a9f4a335f" ns2:_="">
    <xsd:import namespace="24675d9d-927e-4846-8a26-f9b7a53384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675d9d-927e-4846-8a26-f9b7a53384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79D8F9A-CCEA-4949-A75E-ABC869A301B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A52B37-ADC1-4151-BDA1-C59F88789A90}">
  <ds:schemaRefs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24675d9d-927e-4846-8a26-f9b7a5338489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BCA26B7-3A20-49F4-AC5C-C920684EB7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675d9d-927e-4846-8a26-f9b7a53384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15419</TotalTime>
  <Words>566</Words>
  <Application>Microsoft Office PowerPoint</Application>
  <PresentationFormat>Personnalisé</PresentationFormat>
  <Paragraphs>51</Paragraphs>
  <Slides>6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modele_Theia-DataTerra</vt:lpstr>
      <vt:lpstr>ART Bretagne</vt:lpstr>
      <vt:lpstr>BreTel, une structure régionale…</vt:lpstr>
      <vt:lpstr>BreTel, une structure régionale…</vt:lpstr>
      <vt:lpstr>Réalisations</vt:lpstr>
      <vt:lpstr>Besoins thématiques : la Bretagne, « le littoral mais pas que… »</vt:lpstr>
      <vt:lpstr>Besoins techniques</vt:lpstr>
    </vt:vector>
  </TitlesOfParts>
  <Company>CNES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Pôle Surfaces Continentales THEIA</dc:title>
  <dc:creator>Leroy Marc</dc:creator>
  <cp:lastModifiedBy>Marie Jagaille</cp:lastModifiedBy>
  <cp:revision>492</cp:revision>
  <cp:lastPrinted>2018-10-01T08:39:08Z</cp:lastPrinted>
  <dcterms:created xsi:type="dcterms:W3CDTF">2015-06-19T14:24:33Z</dcterms:created>
  <dcterms:modified xsi:type="dcterms:W3CDTF">2021-05-07T15:01:47Z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0x010100EB3094659E7AD241BE0B52508D4AE041</vt:lpwstr>
  </property>
</Properties>
</file>