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4"/>
  </p:sldMasterIdLst>
  <p:notesMasterIdLst>
    <p:notesMasterId r:id="rId10"/>
  </p:notesMasterIdLst>
  <p:handoutMasterIdLst>
    <p:handoutMasterId r:id="rId11"/>
  </p:handoutMasterIdLst>
  <p:sldIdLst>
    <p:sldId id="276" r:id="rId5"/>
    <p:sldId id="391" r:id="rId6"/>
    <p:sldId id="396" r:id="rId7"/>
    <p:sldId id="393" r:id="rId8"/>
    <p:sldId id="395" r:id="rId9"/>
  </p:sldIdLst>
  <p:sldSz cx="12192000" cy="6858000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6D13"/>
    <a:srgbClr val="D35B1F"/>
    <a:srgbClr val="1E1F4F"/>
    <a:srgbClr val="46AD8B"/>
    <a:srgbClr val="FF5050"/>
    <a:srgbClr val="C846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38" autoAdjust="0"/>
  </p:normalViewPr>
  <p:slideViewPr>
    <p:cSldViewPr>
      <p:cViewPr varScale="1">
        <p:scale>
          <a:sx n="160" d="100"/>
          <a:sy n="160" d="100"/>
        </p:scale>
        <p:origin x="108" y="1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90" d="100"/>
          <a:sy n="90" d="100"/>
        </p:scale>
        <p:origin x="860" y="4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7137" cy="512304"/>
          </a:xfrm>
          <a:prstGeom prst="rect">
            <a:avLst/>
          </a:prstGeom>
        </p:spPr>
        <p:txBody>
          <a:bodyPr vert="horz" lIns="94751" tIns="47376" rIns="94751" bIns="47376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0506" y="1"/>
            <a:ext cx="3077137" cy="512304"/>
          </a:xfrm>
          <a:prstGeom prst="rect">
            <a:avLst/>
          </a:prstGeom>
        </p:spPr>
        <p:txBody>
          <a:bodyPr vert="horz" lIns="94751" tIns="47376" rIns="94751" bIns="47376" rtlCol="0"/>
          <a:lstStyle>
            <a:lvl1pPr algn="r">
              <a:defRPr sz="1200"/>
            </a:lvl1pPr>
          </a:lstStyle>
          <a:p>
            <a:fld id="{1EAF51BF-A2EE-49A5-B2B4-593FDC2A7B0A}" type="datetimeFigureOut">
              <a:rPr lang="fr-FR" smtClean="0"/>
              <a:pPr/>
              <a:t>11/05/2021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0674"/>
            <a:ext cx="3077137" cy="512303"/>
          </a:xfrm>
          <a:prstGeom prst="rect">
            <a:avLst/>
          </a:prstGeom>
        </p:spPr>
        <p:txBody>
          <a:bodyPr vert="horz" lIns="94751" tIns="47376" rIns="94751" bIns="47376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0506" y="9720674"/>
            <a:ext cx="3077137" cy="512303"/>
          </a:xfrm>
          <a:prstGeom prst="rect">
            <a:avLst/>
          </a:prstGeom>
        </p:spPr>
        <p:txBody>
          <a:bodyPr vert="horz" lIns="94751" tIns="47376" rIns="94751" bIns="47376" rtlCol="0" anchor="b"/>
          <a:lstStyle>
            <a:lvl1pPr algn="r">
              <a:defRPr sz="1200"/>
            </a:lvl1pPr>
          </a:lstStyle>
          <a:p>
            <a:fld id="{AF82CB15-4531-4DC7-A255-F75E78E7423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27998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3076363" cy="511731"/>
          </a:xfrm>
          <a:prstGeom prst="rect">
            <a:avLst/>
          </a:prstGeom>
        </p:spPr>
        <p:txBody>
          <a:bodyPr vert="horz" lIns="94751" tIns="47376" rIns="94751" bIns="47376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296" y="2"/>
            <a:ext cx="3076363" cy="511731"/>
          </a:xfrm>
          <a:prstGeom prst="rect">
            <a:avLst/>
          </a:prstGeom>
        </p:spPr>
        <p:txBody>
          <a:bodyPr vert="horz" lIns="94751" tIns="47376" rIns="94751" bIns="47376" rtlCol="0"/>
          <a:lstStyle>
            <a:lvl1pPr algn="r">
              <a:defRPr sz="1200"/>
            </a:lvl1pPr>
          </a:lstStyle>
          <a:p>
            <a:fld id="{302EE58F-E1F2-4041-B827-4C5CE5FF6854}" type="datetimeFigureOut">
              <a:rPr lang="fr-FR" smtClean="0"/>
              <a:pPr/>
              <a:t>11/05/2021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8113" y="766763"/>
            <a:ext cx="6823075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1" tIns="47376" rIns="94751" bIns="47376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931" y="4861443"/>
            <a:ext cx="5679440" cy="4605576"/>
          </a:xfrm>
          <a:prstGeom prst="rect">
            <a:avLst/>
          </a:prstGeom>
        </p:spPr>
        <p:txBody>
          <a:bodyPr vert="horz" lIns="94751" tIns="47376" rIns="94751" bIns="47376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3" y="9721108"/>
            <a:ext cx="3076363" cy="511731"/>
          </a:xfrm>
          <a:prstGeom prst="rect">
            <a:avLst/>
          </a:prstGeom>
        </p:spPr>
        <p:txBody>
          <a:bodyPr vert="horz" lIns="94751" tIns="47376" rIns="94751" bIns="47376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296" y="9721108"/>
            <a:ext cx="3076363" cy="511731"/>
          </a:xfrm>
          <a:prstGeom prst="rect">
            <a:avLst/>
          </a:prstGeom>
        </p:spPr>
        <p:txBody>
          <a:bodyPr vert="horz" lIns="94751" tIns="47376" rIns="94751" bIns="47376" rtlCol="0" anchor="b"/>
          <a:lstStyle>
            <a:lvl1pPr algn="r">
              <a:defRPr sz="1200"/>
            </a:lvl1pPr>
          </a:lstStyle>
          <a:p>
            <a:fld id="{48918A26-E0A3-4F45-83ED-CB988BEF7B0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7182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7E084-EFE4-418A-BC44-424419A9B8E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6061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7E084-EFE4-418A-BC44-424419A9B8E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1516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7E084-EFE4-418A-BC44-424419A9B8E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992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7E084-EFE4-418A-BC44-424419A9B8E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0032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>
            <a:lvl1pPr>
              <a:defRPr b="0">
                <a:solidFill>
                  <a:srgbClr val="EE7412"/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EE741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Modifiez le style des sous-titres du masque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 rot="5400000">
            <a:off x="10305939" y="4978547"/>
            <a:ext cx="3398168" cy="313007"/>
          </a:xfrm>
          <a:solidFill>
            <a:srgbClr val="EE7412"/>
          </a:solidFill>
        </p:spPr>
        <p:txBody>
          <a:bodyPr/>
          <a:lstStyle>
            <a:lvl1pPr marL="228600" indent="-228600">
              <a:buFont typeface="+mj-lt"/>
              <a:buAutoNum type="arabicPeriod"/>
              <a:defRPr/>
            </a:lvl1pPr>
          </a:lstStyle>
          <a:p>
            <a:pPr marL="228600" marR="0" lvl="0" indent="-22860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Praxis Nex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1450674"/>
      </p:ext>
    </p:extLst>
  </p:cSld>
  <p:clrMapOvr>
    <a:masterClrMapping/>
  </p:clrMapOvr>
  <p:transition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764704"/>
            <a:ext cx="10972800" cy="580925"/>
          </a:xfrm>
        </p:spPr>
        <p:txBody>
          <a:bodyPr/>
          <a:lstStyle>
            <a:lvl1pPr>
              <a:defRPr sz="2800">
                <a:solidFill>
                  <a:srgbClr val="EE7412"/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9600" y="1413304"/>
            <a:ext cx="10972800" cy="4752000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rgbClr val="EE7412"/>
                </a:solidFill>
              </a:defRPr>
            </a:lvl1pPr>
            <a:lvl2pPr marL="0" indent="0">
              <a:buNone/>
              <a:defRPr sz="1800"/>
            </a:lvl2pPr>
            <a:lvl3pPr marL="623888" indent="-228600">
              <a:buClr>
                <a:schemeClr val="accent6">
                  <a:lumMod val="75000"/>
                </a:schemeClr>
              </a:buClr>
              <a:buFont typeface="Century Gothic" panose="020B0502020202020204" pitchFamily="34" charset="0"/>
              <a:buChar char="●"/>
              <a:defRPr sz="1600"/>
            </a:lvl3pPr>
            <a:lvl4pPr marL="985838" indent="-228600">
              <a:buClr>
                <a:schemeClr val="accent6">
                  <a:lumMod val="75000"/>
                </a:schemeClr>
              </a:buClr>
              <a:defRPr sz="1400"/>
            </a:lvl4pPr>
            <a:lvl5pPr marL="1525588" indent="-228600">
              <a:buClr>
                <a:schemeClr val="accent6">
                  <a:lumMod val="75000"/>
                </a:schemeClr>
              </a:buClr>
              <a:defRPr sz="1400"/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solidFill>
            <a:srgbClr val="EE7412"/>
          </a:solidFill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91BC422-8291-4277-8824-483743CD6116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Praxis Nex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Praxis Nex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8886234"/>
      </p:ext>
    </p:extLst>
  </p:cSld>
  <p:clrMapOvr>
    <a:masterClrMapping/>
  </p:clrMapOvr>
  <p:transition>
    <p:wip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oneTexte 12"/>
          <p:cNvSpPr txBox="1"/>
          <p:nvPr userDrawn="1"/>
        </p:nvSpPr>
        <p:spPr>
          <a:xfrm>
            <a:off x="0" y="-27384"/>
            <a:ext cx="12192001" cy="792000"/>
          </a:xfrm>
          <a:prstGeom prst="rect">
            <a:avLst/>
          </a:prstGeom>
          <a:solidFill>
            <a:srgbClr val="2E2253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raxis Next"/>
              <a:ea typeface="+mn-ea"/>
              <a:cs typeface="+mn-cs"/>
            </a:endParaRPr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09600" y="836714"/>
            <a:ext cx="10972800" cy="5809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 rot="16200000">
            <a:off x="10587038" y="5258536"/>
            <a:ext cx="2844800" cy="365125"/>
          </a:xfrm>
          <a:prstGeom prst="rect">
            <a:avLst/>
          </a:prstGeom>
          <a:solidFill>
            <a:srgbClr val="EE7412"/>
          </a:solidFill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91BC422-8291-4277-8824-483743CD6116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Praxis Nex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Praxis Next"/>
              <a:ea typeface="+mn-ea"/>
              <a:cs typeface="+mn-cs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-1" y="6525344"/>
            <a:ext cx="2351585" cy="332656"/>
          </a:xfrm>
          <a:prstGeom prst="rect">
            <a:avLst/>
          </a:prstGeom>
        </p:spPr>
        <p:txBody>
          <a:bodyPr vert="horz" wrap="none" lIns="308584" tIns="154292" rIns="308584" bIns="154292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www.theia-land.fr</a:t>
            </a:r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6520" y="141680"/>
            <a:ext cx="1175793" cy="471993"/>
          </a:xfrm>
          <a:prstGeom prst="rect">
            <a:avLst/>
          </a:prstGeom>
        </p:spPr>
      </p:pic>
      <p:sp>
        <p:nvSpPr>
          <p:cNvPr id="17" name="ZoneTexte 16"/>
          <p:cNvSpPr txBox="1"/>
          <p:nvPr userDrawn="1"/>
        </p:nvSpPr>
        <p:spPr>
          <a:xfrm>
            <a:off x="1991544" y="193010"/>
            <a:ext cx="8510736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all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raxis Next"/>
                <a:ea typeface="+mn-ea"/>
                <a:cs typeface="+mn-cs"/>
              </a:rPr>
              <a:t>Offre de l’IR, des pôles et de </a:t>
            </a:r>
            <a:r>
              <a:rPr kumimoji="0" lang="fr-FR" sz="1800" b="1" i="0" u="none" strike="noStrike" kern="1200" cap="all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raxis Next"/>
                <a:ea typeface="+mn-ea"/>
                <a:cs typeface="+mn-cs"/>
              </a:rPr>
              <a:t>Dinamis</a:t>
            </a:r>
            <a:r>
              <a:rPr kumimoji="0" lang="fr-FR" sz="1800" b="1" i="0" u="none" strike="noStrike" kern="1200" cap="all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raxis Next"/>
                <a:ea typeface="+mn-ea"/>
                <a:cs typeface="+mn-cs"/>
              </a:rPr>
              <a:t> pour une animation régionale</a:t>
            </a:r>
          </a:p>
        </p:txBody>
      </p:sp>
      <p:pic>
        <p:nvPicPr>
          <p:cNvPr id="1026" name="Picture 2" descr="https://theia.sedoo.fr/wp-content-theia/uploads/sites/5/2020/09/Theia-logo-HTOB_Theia-transparent-copie.pn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200" y="161676"/>
            <a:ext cx="1655532" cy="43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object 17"/>
          <p:cNvSpPr/>
          <p:nvPr userDrawn="1"/>
        </p:nvSpPr>
        <p:spPr>
          <a:xfrm flipV="1">
            <a:off x="1991544" y="139373"/>
            <a:ext cx="1" cy="476606"/>
          </a:xfrm>
          <a:prstGeom prst="line">
            <a:avLst/>
          </a:prstGeom>
          <a:noFill/>
          <a:ln w="12700" cap="flat">
            <a:solidFill>
              <a:schemeClr val="bg1"/>
            </a:solidFill>
            <a:prstDash val="solid"/>
            <a:round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raxis Next"/>
              <a:ea typeface="+mn-ea"/>
              <a:cs typeface="+mn-cs"/>
            </a:endParaRP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4943872" y="6156012"/>
            <a:ext cx="6638528" cy="369332"/>
          </a:xfrm>
          <a:prstGeom prst="rect">
            <a:avLst/>
          </a:prstGeom>
          <a:solidFill>
            <a:srgbClr val="EE7412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raxis Next"/>
                <a:ea typeface="+mn-ea"/>
                <a:cs typeface="+mn-cs"/>
              </a:rPr>
              <a:t>Rencontre virtuelle | 11 mai 2021 | Session 1 : L’offre DATA TERRA</a:t>
            </a:r>
          </a:p>
        </p:txBody>
      </p:sp>
    </p:spTree>
    <p:extLst>
      <p:ext uri="{BB962C8B-B14F-4D97-AF65-F5344CB8AC3E}">
        <p14:creationId xmlns:p14="http://schemas.microsoft.com/office/powerpoint/2010/main" val="3898943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</p:sldLayoutIdLst>
  <p:transition>
    <p:wipe/>
  </p:transition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600" b="0" kern="1200">
          <a:solidFill>
            <a:srgbClr val="EE7412"/>
          </a:solidFill>
          <a:effectLst/>
          <a:latin typeface="Praxis Next Heavy" panose="020F0904040203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rgbClr val="EE7412"/>
          </a:solidFill>
          <a:latin typeface="Praxis Next Medium" panose="020F0604040203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rgbClr val="1E1F4F"/>
          </a:solidFill>
          <a:latin typeface="Praxis Next" panose="020F05040402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rgbClr val="1E1F4F"/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rgbClr val="1E1F4F"/>
          </a:solidFill>
          <a:latin typeface="Century Gothic" panose="020B0502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800" kern="1200">
          <a:solidFill>
            <a:srgbClr val="1E1F4F"/>
          </a:solidFill>
          <a:latin typeface="Century Gothic" panose="020B0502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1424" y="925727"/>
            <a:ext cx="10363200" cy="1470025"/>
          </a:xfrm>
        </p:spPr>
        <p:txBody>
          <a:bodyPr/>
          <a:lstStyle/>
          <a:p>
            <a:r>
              <a:rPr lang="fr-FR" dirty="0"/>
              <a:t>ART </a:t>
            </a:r>
            <a:r>
              <a:rPr lang="fr-FR" dirty="0" err="1"/>
              <a:t>GeoDEV</a:t>
            </a:r>
            <a:r>
              <a:rPr lang="fr-FR" dirty="0"/>
              <a:t>-NC</a:t>
            </a: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1844552" y="2207292"/>
            <a:ext cx="8534400" cy="1653756"/>
          </a:xfrm>
        </p:spPr>
        <p:txBody>
          <a:bodyPr>
            <a:normAutofit fontScale="92500" lnSpcReduction="10000"/>
          </a:bodyPr>
          <a:lstStyle/>
          <a:p>
            <a:r>
              <a:rPr lang="fr-FR" b="1" dirty="0"/>
              <a:t>Structurer, Fédérer &amp; Animer la communauté</a:t>
            </a:r>
          </a:p>
          <a:p>
            <a:r>
              <a:rPr lang="fr-FR" b="1" dirty="0"/>
              <a:t>Accompagner les utilisateurs</a:t>
            </a:r>
            <a:endParaRPr lang="fr-FR" sz="2400" dirty="0"/>
          </a:p>
          <a:p>
            <a:endParaRPr lang="fr-FR" sz="2400" dirty="0"/>
          </a:p>
          <a:p>
            <a:r>
              <a:rPr lang="fr-FR" sz="2400" dirty="0"/>
              <a:t>- Créée en mai 2019 -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4175959" y="4227812"/>
            <a:ext cx="369011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/>
              <a:t>Anne ROUAULT (UNC)</a:t>
            </a:r>
          </a:p>
          <a:p>
            <a:pPr algn="ctr"/>
            <a:r>
              <a:rPr lang="fr-FR" dirty="0"/>
              <a:t>Jean MASSENET (INSIGHT SAS)</a:t>
            </a:r>
          </a:p>
          <a:p>
            <a:pPr algn="ctr"/>
            <a:r>
              <a:rPr lang="fr-FR" dirty="0"/>
              <a:t>Marc DESPINOY (IRD)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A7955A81-7EE9-44D1-8C4E-8DA10D9E8E4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924" y="3206344"/>
            <a:ext cx="2519561" cy="2511809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869AC0DB-DE9D-4626-871A-3DBFE12AB2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6627" y="3456470"/>
            <a:ext cx="836712" cy="836712"/>
          </a:xfrm>
          <a:prstGeom prst="rect">
            <a:avLst/>
          </a:prstGeom>
        </p:spPr>
      </p:pic>
      <p:pic>
        <p:nvPicPr>
          <p:cNvPr id="10" name="Image 9" descr="Une image contenant texte, signe, extérieur&#10;&#10;Description générée automatiquement">
            <a:extLst>
              <a:ext uri="{FF2B5EF4-FFF2-40B4-BE49-F238E27FC236}">
                <a16:creationId xmlns:a16="http://schemas.microsoft.com/office/drawing/2014/main" id="{409F6B3E-AF82-44D3-9082-038E23D8D71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1022" y="5294247"/>
            <a:ext cx="1979514" cy="502546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B10DD859-4A5B-4F24-9C19-FD1037C7742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6547" y="4407600"/>
            <a:ext cx="823905" cy="679231"/>
          </a:xfrm>
          <a:prstGeom prst="rect">
            <a:avLst/>
          </a:prstGeom>
        </p:spPr>
      </p:pic>
      <p:pic>
        <p:nvPicPr>
          <p:cNvPr id="14" name="Image 13" descr="Une image contenant texte, clipart, capture d’écran, graphiques vectoriels&#10;&#10;Description générée automatiquement">
            <a:extLst>
              <a:ext uri="{FF2B5EF4-FFF2-40B4-BE49-F238E27FC236}">
                <a16:creationId xmlns:a16="http://schemas.microsoft.com/office/drawing/2014/main" id="{81FAFEFD-5585-4943-B64E-73D80715351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2651" y="4407600"/>
            <a:ext cx="1373508" cy="455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399027"/>
      </p:ext>
    </p:extLst>
  </p:cSld>
  <p:clrMapOvr>
    <a:masterClrMapping/>
  </p:clrMapOvr>
  <p:transition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>
                <a:solidFill>
                  <a:srgbClr val="E86D13"/>
                </a:solidFill>
              </a:rPr>
              <a:t>Les éléments –clés 1 : composantes &amp; objectifs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93662" lvl="2" indent="0" algn="just">
              <a:spcBef>
                <a:spcPts val="600"/>
              </a:spcBef>
              <a:spcAft>
                <a:spcPts val="600"/>
              </a:spcAft>
              <a:buClr>
                <a:srgbClr val="E46C0A"/>
              </a:buClr>
              <a:buNone/>
              <a:defRPr/>
            </a:pPr>
            <a:r>
              <a:rPr lang="fr-FR" sz="2000" b="1" dirty="0"/>
              <a:t>Organisme(s) Porteur (s) représentant l’ART </a:t>
            </a:r>
            <a:r>
              <a:rPr lang="fr-FR" sz="2000" b="1" dirty="0" err="1"/>
              <a:t>GeoDEV</a:t>
            </a:r>
            <a:r>
              <a:rPr lang="fr-FR" sz="2000" b="1" dirty="0"/>
              <a:t> Nouvelle-Calédonie</a:t>
            </a:r>
            <a:endParaRPr lang="fr-FR" sz="2000" dirty="0"/>
          </a:p>
          <a:p>
            <a:pPr marL="93662" lvl="2" indent="0" algn="just">
              <a:spcBef>
                <a:spcPts val="600"/>
              </a:spcBef>
              <a:spcAft>
                <a:spcPts val="600"/>
              </a:spcAft>
              <a:buClr>
                <a:srgbClr val="E46C0A"/>
              </a:buClr>
              <a:buNone/>
              <a:defRPr/>
            </a:pPr>
            <a:r>
              <a:rPr lang="fr-FR" sz="2000" dirty="0"/>
              <a:t>INSIGHT SAS / IRD Nouvelle-Calédonie / </a:t>
            </a:r>
            <a:r>
              <a:rPr lang="fr-FR" sz="2000" dirty="0">
                <a:solidFill>
                  <a:srgbClr val="FF0000"/>
                </a:solidFill>
              </a:rPr>
              <a:t>UNC (depuis 2021)</a:t>
            </a:r>
          </a:p>
          <a:p>
            <a:pPr marL="93662" lvl="2" indent="0" algn="just">
              <a:spcBef>
                <a:spcPts val="600"/>
              </a:spcBef>
              <a:spcAft>
                <a:spcPts val="600"/>
              </a:spcAft>
              <a:buClr>
                <a:srgbClr val="E46C0A"/>
              </a:buClr>
              <a:buNone/>
              <a:defRPr/>
            </a:pPr>
            <a:endParaRPr lang="fr-FR" sz="2000" dirty="0">
              <a:solidFill>
                <a:srgbClr val="FF0000"/>
              </a:solidFill>
            </a:endParaRPr>
          </a:p>
          <a:p>
            <a:pPr marL="93662" lvl="2" indent="0" algn="just">
              <a:spcBef>
                <a:spcPts val="600"/>
              </a:spcBef>
              <a:spcAft>
                <a:spcPts val="600"/>
              </a:spcAft>
              <a:buClr>
                <a:srgbClr val="E46C0A"/>
              </a:buClr>
              <a:buNone/>
              <a:defRPr/>
            </a:pPr>
            <a:r>
              <a:rPr lang="fr-FR" sz="2000" b="1" dirty="0"/>
              <a:t>Laboratoires / équipes / organismes impliqués</a:t>
            </a:r>
            <a:r>
              <a:rPr lang="fr-FR" sz="2000" dirty="0"/>
              <a:t> </a:t>
            </a:r>
          </a:p>
          <a:p>
            <a:pPr marL="93662" lvl="2" indent="0" algn="just">
              <a:spcBef>
                <a:spcPts val="600"/>
              </a:spcBef>
              <a:spcAft>
                <a:spcPts val="600"/>
              </a:spcAft>
              <a:buClr>
                <a:srgbClr val="E46C0A"/>
              </a:buClr>
              <a:buNone/>
              <a:defRPr/>
            </a:pPr>
            <a:r>
              <a:rPr lang="fr-FR" sz="2000" dirty="0"/>
              <a:t>IRD ESPACE-Dev (UMR 228) ; INSIGHT ; UNC ; CIRAD ; CNES</a:t>
            </a:r>
          </a:p>
          <a:p>
            <a:pPr marL="93662" lvl="2" indent="0" algn="just">
              <a:spcBef>
                <a:spcPts val="600"/>
              </a:spcBef>
              <a:spcAft>
                <a:spcPts val="600"/>
              </a:spcAft>
              <a:buClr>
                <a:srgbClr val="E46C0A"/>
              </a:buClr>
              <a:buNone/>
              <a:defRPr/>
            </a:pPr>
            <a:endParaRPr lang="fr-FR" sz="2000" dirty="0">
              <a:solidFill>
                <a:srgbClr val="FF0000"/>
              </a:solidFill>
            </a:endParaRPr>
          </a:p>
          <a:p>
            <a:pPr marL="93662" lvl="2" indent="0" algn="just">
              <a:buClr>
                <a:srgbClr val="E46C0A"/>
              </a:buClr>
              <a:buNone/>
              <a:defRPr/>
            </a:pPr>
            <a:r>
              <a:rPr lang="fr-FR" sz="2000" b="1" dirty="0"/>
              <a:t>Ses objectifs</a:t>
            </a:r>
          </a:p>
          <a:p>
            <a:pPr marL="265112" lvl="2" indent="-171450" algn="just">
              <a:spcBef>
                <a:spcPts val="0"/>
              </a:spcBef>
              <a:buClr>
                <a:srgbClr val="E46C0A"/>
              </a:buClr>
              <a:defRPr/>
            </a:pPr>
            <a:r>
              <a:rPr lang="fr-FR" sz="1400" b="1" dirty="0"/>
              <a:t>Structurer</a:t>
            </a:r>
            <a:r>
              <a:rPr lang="fr-FR" sz="1400" dirty="0"/>
              <a:t>, </a:t>
            </a:r>
            <a:r>
              <a:rPr lang="fr-FR" sz="1400" b="1" dirty="0"/>
              <a:t>fédérer</a:t>
            </a:r>
            <a:r>
              <a:rPr lang="fr-FR" sz="1400" dirty="0"/>
              <a:t> et </a:t>
            </a:r>
            <a:r>
              <a:rPr lang="fr-FR" sz="1400" b="1" dirty="0"/>
              <a:t>animer </a:t>
            </a:r>
            <a:r>
              <a:rPr lang="fr-FR" sz="1400" dirty="0"/>
              <a:t>la communauté (publics &amp; privés)</a:t>
            </a:r>
          </a:p>
          <a:p>
            <a:pPr marL="265112" lvl="2" indent="-171450" algn="just">
              <a:spcBef>
                <a:spcPts val="0"/>
              </a:spcBef>
              <a:buClr>
                <a:srgbClr val="E46C0A"/>
              </a:buClr>
              <a:defRPr/>
            </a:pPr>
            <a:r>
              <a:rPr lang="fr-FR" sz="1400" b="1" dirty="0"/>
              <a:t>Accompagner</a:t>
            </a:r>
            <a:r>
              <a:rPr lang="fr-FR" sz="1400" dirty="0"/>
              <a:t> les utilisateurs et </a:t>
            </a:r>
            <a:r>
              <a:rPr lang="fr-FR" sz="1400" b="1" dirty="0"/>
              <a:t>partager</a:t>
            </a:r>
            <a:r>
              <a:rPr lang="fr-FR" sz="1400" dirty="0"/>
              <a:t> la connaissance</a:t>
            </a:r>
          </a:p>
          <a:p>
            <a:pPr marL="265112" lvl="2" indent="-171450" algn="just">
              <a:spcBef>
                <a:spcPts val="0"/>
              </a:spcBef>
              <a:buClr>
                <a:srgbClr val="E46C0A"/>
              </a:buClr>
              <a:defRPr/>
            </a:pPr>
            <a:r>
              <a:rPr lang="fr-FR" sz="1400" b="1" dirty="0"/>
              <a:t>Participer activement </a:t>
            </a:r>
            <a:r>
              <a:rPr lang="fr-FR" sz="1400" dirty="0"/>
              <a:t>à une réflexion globale et à la mutualisation des moyens</a:t>
            </a:r>
          </a:p>
          <a:p>
            <a:pPr marL="265112" lvl="2" indent="-171450" algn="just">
              <a:spcBef>
                <a:spcPts val="0"/>
              </a:spcBef>
              <a:buClr>
                <a:srgbClr val="E46C0A"/>
              </a:buClr>
              <a:defRPr/>
            </a:pPr>
            <a:r>
              <a:rPr lang="fr-FR" sz="1400" b="1" dirty="0"/>
              <a:t>Promouvoir</a:t>
            </a:r>
            <a:r>
              <a:rPr lang="fr-FR" sz="1400" dirty="0"/>
              <a:t> les actions du réseau et assurer le lien entre les communautés</a:t>
            </a:r>
          </a:p>
          <a:p>
            <a:pPr marL="265112" lvl="2" indent="-171450" algn="just">
              <a:spcBef>
                <a:spcPts val="0"/>
              </a:spcBef>
              <a:buClr>
                <a:srgbClr val="E46C0A"/>
              </a:buClr>
              <a:defRPr/>
            </a:pPr>
            <a:r>
              <a:rPr lang="fr-FR" sz="1400" b="1" dirty="0"/>
              <a:t>Faciliter</a:t>
            </a:r>
            <a:r>
              <a:rPr lang="fr-FR" sz="1400" dirty="0"/>
              <a:t> les échanges et l’accès aux données et services</a:t>
            </a:r>
          </a:p>
          <a:p>
            <a:pPr marL="265112" lvl="2" indent="-171450" algn="just">
              <a:spcBef>
                <a:spcPts val="0"/>
              </a:spcBef>
              <a:buClr>
                <a:srgbClr val="E46C0A"/>
              </a:buClr>
              <a:defRPr/>
            </a:pPr>
            <a:r>
              <a:rPr lang="fr-FR" sz="1400" b="1" dirty="0"/>
              <a:t>Contribuer </a:t>
            </a:r>
            <a:r>
              <a:rPr lang="fr-FR" sz="1400" dirty="0"/>
              <a:t>au développement de nouvelles offres de services métier et donc au développement économique </a:t>
            </a:r>
            <a:endParaRPr lang="fr-FR" sz="1300" dirty="0"/>
          </a:p>
        </p:txBody>
      </p:sp>
    </p:spTree>
    <p:extLst>
      <p:ext uri="{BB962C8B-B14F-4D97-AF65-F5344CB8AC3E}">
        <p14:creationId xmlns:p14="http://schemas.microsoft.com/office/powerpoint/2010/main" val="1635039637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>
                <a:solidFill>
                  <a:srgbClr val="E86D13"/>
                </a:solidFill>
              </a:rPr>
              <a:t>Les éléments –clés 2 : réalisations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93662" lvl="2" indent="0" algn="just">
              <a:spcBef>
                <a:spcPts val="0"/>
              </a:spcBef>
              <a:spcAft>
                <a:spcPts val="600"/>
              </a:spcAft>
              <a:buClr>
                <a:srgbClr val="E46C0A"/>
              </a:buClr>
              <a:buNone/>
              <a:defRPr/>
            </a:pPr>
            <a:r>
              <a:rPr lang="fr-FR" sz="2000" b="1" dirty="0"/>
              <a:t>Participations aux évènements Géomatique dans le Pacifique</a:t>
            </a:r>
          </a:p>
          <a:p>
            <a:pPr marL="436562" lvl="2" indent="-342900" algn="just">
              <a:spcBef>
                <a:spcPts val="0"/>
              </a:spcBef>
              <a:spcAft>
                <a:spcPts val="600"/>
              </a:spcAft>
              <a:buClr>
                <a:srgbClr val="E46C0A"/>
              </a:buClr>
              <a:defRPr/>
            </a:pPr>
            <a:r>
              <a:rPr lang="fr-FR" sz="1800" b="1" dirty="0"/>
              <a:t>Fr. :</a:t>
            </a:r>
            <a:r>
              <a:rPr lang="fr-FR" sz="1800" dirty="0"/>
              <a:t> Digital Festival Tahiti (Polynésie française), Présentations dédiées (</a:t>
            </a:r>
            <a:r>
              <a:rPr lang="fr-FR" sz="1800" dirty="0" err="1"/>
              <a:t>Wallis&amp;Futuna</a:t>
            </a:r>
            <a:r>
              <a:rPr lang="fr-FR" sz="1800" dirty="0"/>
              <a:t>)</a:t>
            </a:r>
          </a:p>
          <a:p>
            <a:pPr marL="436562" lvl="2" indent="-342900" algn="just">
              <a:spcBef>
                <a:spcPts val="0"/>
              </a:spcBef>
              <a:spcAft>
                <a:spcPts val="600"/>
              </a:spcAft>
              <a:buClr>
                <a:srgbClr val="E46C0A"/>
              </a:buClr>
              <a:defRPr/>
            </a:pPr>
            <a:r>
              <a:rPr lang="fr-FR" sz="1800" b="1" dirty="0"/>
              <a:t>Int. :</a:t>
            </a:r>
            <a:r>
              <a:rPr lang="fr-FR" sz="1800" dirty="0"/>
              <a:t> Workshop &amp; GEO-Week 2019 (AUS), Conférence GIS&amp;RS régionale annuelle (FJ, VU…)</a:t>
            </a:r>
          </a:p>
          <a:p>
            <a:pPr marL="93662" lvl="2" indent="0" algn="just">
              <a:spcBef>
                <a:spcPts val="0"/>
              </a:spcBef>
              <a:spcAft>
                <a:spcPts val="600"/>
              </a:spcAft>
              <a:buClr>
                <a:srgbClr val="E46C0A"/>
              </a:buClr>
              <a:buNone/>
              <a:defRPr/>
            </a:pPr>
            <a:endParaRPr lang="fr-FR" sz="1800" dirty="0"/>
          </a:p>
          <a:p>
            <a:pPr marL="93662" lvl="2" indent="0" algn="just">
              <a:spcBef>
                <a:spcPts val="0"/>
              </a:spcBef>
              <a:spcAft>
                <a:spcPts val="600"/>
              </a:spcAft>
              <a:buClr>
                <a:srgbClr val="E46C0A"/>
              </a:buClr>
              <a:buNone/>
              <a:defRPr/>
            </a:pPr>
            <a:r>
              <a:rPr lang="fr-FR" sz="2000" b="1" dirty="0"/>
              <a:t>Organisation de séminaires OSS-NC</a:t>
            </a:r>
            <a:r>
              <a:rPr lang="fr-FR" sz="2000" dirty="0"/>
              <a:t> </a:t>
            </a:r>
            <a:r>
              <a:rPr lang="fr-FR" sz="2000" i="1" dirty="0"/>
              <a:t>(plus de 100 pers ; 3 jours)</a:t>
            </a:r>
          </a:p>
          <a:p>
            <a:pPr marL="436562" lvl="2" indent="-342900" algn="just">
              <a:spcBef>
                <a:spcPts val="0"/>
              </a:spcBef>
              <a:spcAft>
                <a:spcPts val="600"/>
              </a:spcAft>
              <a:buClr>
                <a:srgbClr val="E46C0A"/>
              </a:buClr>
              <a:defRPr/>
            </a:pPr>
            <a:r>
              <a:rPr lang="fr-FR" sz="1800" dirty="0"/>
              <a:t>OSS-NC 2019 &amp; 2020 (dont liens Pf et W&amp;F)</a:t>
            </a:r>
          </a:p>
          <a:p>
            <a:pPr marL="436562" lvl="2" indent="-342900" algn="just">
              <a:spcBef>
                <a:spcPts val="0"/>
              </a:spcBef>
              <a:spcAft>
                <a:spcPts val="600"/>
              </a:spcAft>
              <a:buClr>
                <a:srgbClr val="E46C0A"/>
              </a:buClr>
              <a:defRPr/>
            </a:pPr>
            <a:r>
              <a:rPr lang="fr-FR" sz="1800" dirty="0"/>
              <a:t>OSS-NC 2021 (début septembre, dossier Fonds Pacifique et association Gouvernement NC)</a:t>
            </a:r>
          </a:p>
          <a:p>
            <a:pPr marL="93662" lvl="2" indent="0" algn="just">
              <a:spcBef>
                <a:spcPts val="0"/>
              </a:spcBef>
              <a:spcAft>
                <a:spcPts val="600"/>
              </a:spcAft>
              <a:buClr>
                <a:srgbClr val="E46C0A"/>
              </a:buClr>
              <a:buNone/>
              <a:defRPr/>
            </a:pPr>
            <a:endParaRPr lang="fr-FR" sz="1800" dirty="0"/>
          </a:p>
          <a:p>
            <a:pPr marL="93662" lvl="2" indent="0" algn="just">
              <a:spcBef>
                <a:spcPts val="0"/>
              </a:spcBef>
              <a:spcAft>
                <a:spcPts val="600"/>
              </a:spcAft>
              <a:buClr>
                <a:srgbClr val="E46C0A"/>
              </a:buClr>
              <a:buNone/>
              <a:defRPr/>
            </a:pPr>
            <a:r>
              <a:rPr lang="fr-FR" sz="2000" b="1" dirty="0"/>
              <a:t>Actions Thématiques </a:t>
            </a:r>
            <a:r>
              <a:rPr lang="fr-FR" sz="2000" b="1" i="1" dirty="0"/>
              <a:t>(lien CES)</a:t>
            </a:r>
          </a:p>
          <a:p>
            <a:pPr marL="436562" lvl="2" indent="-342900" algn="just">
              <a:spcBef>
                <a:spcPts val="0"/>
              </a:spcBef>
              <a:spcAft>
                <a:spcPts val="600"/>
              </a:spcAft>
              <a:buClr>
                <a:srgbClr val="E46C0A"/>
              </a:buClr>
              <a:defRPr/>
            </a:pPr>
            <a:r>
              <a:rPr lang="fr-FR" sz="1800" dirty="0"/>
              <a:t>Ateliers MOS : refonte de la typologie OCS pour la NC, vers un « MOS 2.0 »</a:t>
            </a:r>
          </a:p>
          <a:p>
            <a:pPr marL="436562" lvl="2" indent="-342900" algn="just">
              <a:spcBef>
                <a:spcPts val="0"/>
              </a:spcBef>
              <a:spcAft>
                <a:spcPts val="600"/>
              </a:spcAft>
              <a:buClr>
                <a:srgbClr val="E46C0A"/>
              </a:buClr>
              <a:defRPr/>
            </a:pPr>
            <a:r>
              <a:rPr lang="fr-FR" sz="1800" dirty="0"/>
              <a:t>Dossier SCO Biomasse</a:t>
            </a:r>
          </a:p>
          <a:p>
            <a:pPr marL="436562" lvl="2" indent="-342900" algn="just">
              <a:spcBef>
                <a:spcPts val="0"/>
              </a:spcBef>
              <a:spcAft>
                <a:spcPts val="600"/>
              </a:spcAft>
              <a:buClr>
                <a:srgbClr val="E46C0A"/>
              </a:buClr>
              <a:defRPr/>
            </a:pPr>
            <a:r>
              <a:rPr lang="fr-FR" sz="1800" dirty="0"/>
              <a:t>Guide des bonnes pratiques</a:t>
            </a:r>
          </a:p>
          <a:p>
            <a:pPr marL="93662" lvl="2" indent="0" algn="just">
              <a:spcBef>
                <a:spcPts val="0"/>
              </a:spcBef>
              <a:spcAft>
                <a:spcPts val="600"/>
              </a:spcAft>
              <a:buClr>
                <a:srgbClr val="E46C0A"/>
              </a:buClr>
              <a:buNone/>
              <a:defRPr/>
            </a:pPr>
            <a:r>
              <a:rPr lang="fr-FR" sz="1800" dirty="0"/>
              <a:t>…</a:t>
            </a:r>
            <a:r>
              <a:rPr lang="fr-FR" sz="1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70531785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Besoins thématiques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93662" lvl="2" indent="0" algn="just">
              <a:lnSpc>
                <a:spcPct val="120000"/>
              </a:lnSpc>
              <a:spcAft>
                <a:spcPts val="1200"/>
              </a:spcAft>
              <a:buClr>
                <a:srgbClr val="E46C0A"/>
              </a:buClr>
              <a:buNone/>
              <a:defRPr/>
            </a:pPr>
            <a:r>
              <a:rPr lang="fr-FR" sz="2000" b="1" dirty="0"/>
              <a:t>Attentes thématiques pour la NC &amp; Région</a:t>
            </a:r>
          </a:p>
          <a:p>
            <a:pPr marL="436562" lvl="2" indent="-342900" algn="just">
              <a:lnSpc>
                <a:spcPct val="120000"/>
              </a:lnSpc>
              <a:spcAft>
                <a:spcPts val="1200"/>
              </a:spcAft>
              <a:buClr>
                <a:srgbClr val="E46C0A"/>
              </a:buClr>
              <a:defRPr/>
            </a:pPr>
            <a:r>
              <a:rPr lang="fr-FR" sz="2000" b="1" dirty="0"/>
              <a:t>Terrestre</a:t>
            </a:r>
            <a:r>
              <a:rPr lang="fr-FR" sz="2000" dirty="0"/>
              <a:t> (suivi des milieux, impacts naturels ou anthropiques, géomorphologie, activités volcaniques…)</a:t>
            </a:r>
          </a:p>
          <a:p>
            <a:pPr marL="436562" lvl="2" indent="-342900" algn="just">
              <a:lnSpc>
                <a:spcPct val="120000"/>
              </a:lnSpc>
              <a:spcAft>
                <a:spcPts val="1200"/>
              </a:spcAft>
              <a:buClr>
                <a:srgbClr val="E46C0A"/>
              </a:buClr>
              <a:defRPr/>
            </a:pPr>
            <a:r>
              <a:rPr lang="fr-FR" sz="2000" b="1" dirty="0"/>
              <a:t>Atmosphérique</a:t>
            </a:r>
            <a:r>
              <a:rPr lang="fr-FR" sz="2000" dirty="0"/>
              <a:t> (pollutions, </a:t>
            </a:r>
            <a:r>
              <a:rPr lang="fr-FR" sz="2000" dirty="0" err="1"/>
              <a:t>cyclogénèse</a:t>
            </a:r>
            <a:r>
              <a:rPr lang="fr-FR" sz="2000" dirty="0"/>
              <a:t> &amp; évènements extrêmes…)</a:t>
            </a:r>
          </a:p>
          <a:p>
            <a:pPr marL="436562" lvl="2" indent="-342900" algn="just">
              <a:lnSpc>
                <a:spcPct val="120000"/>
              </a:lnSpc>
              <a:spcAft>
                <a:spcPts val="1200"/>
              </a:spcAft>
              <a:buClr>
                <a:srgbClr val="E46C0A"/>
              </a:buClr>
              <a:defRPr/>
            </a:pPr>
            <a:r>
              <a:rPr lang="fr-FR" sz="2000" b="1" dirty="0"/>
              <a:t>Côtier et zones intermédiaires</a:t>
            </a:r>
            <a:r>
              <a:rPr lang="fr-FR" sz="2000" dirty="0"/>
              <a:t> (habitats benthiques, érosions côtières, élévation du niveau de la mer, mangrove, ressources halieutiques…)</a:t>
            </a:r>
          </a:p>
          <a:p>
            <a:pPr marL="436562" lvl="2" indent="-342900" algn="just">
              <a:lnSpc>
                <a:spcPct val="120000"/>
              </a:lnSpc>
              <a:spcAft>
                <a:spcPts val="1200"/>
              </a:spcAft>
              <a:buClr>
                <a:srgbClr val="E46C0A"/>
              </a:buClr>
              <a:defRPr/>
            </a:pPr>
            <a:r>
              <a:rPr lang="fr-FR" sz="2000" b="1" dirty="0"/>
              <a:t>Socio-culturel</a:t>
            </a:r>
            <a:r>
              <a:rPr lang="fr-FR" sz="2000" dirty="0"/>
              <a:t> (changements globaux, déplacements des populations…)</a:t>
            </a:r>
          </a:p>
        </p:txBody>
      </p:sp>
    </p:spTree>
    <p:extLst>
      <p:ext uri="{BB962C8B-B14F-4D97-AF65-F5344CB8AC3E}">
        <p14:creationId xmlns:p14="http://schemas.microsoft.com/office/powerpoint/2010/main" val="2479761560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E86D13"/>
                </a:solidFill>
              </a:rPr>
              <a:t>Besoins techniques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ctr">
            <a:noAutofit/>
          </a:bodyPr>
          <a:lstStyle/>
          <a:p>
            <a:pPr marL="436562" lvl="2" indent="-342900" algn="just">
              <a:lnSpc>
                <a:spcPct val="120000"/>
              </a:lnSpc>
              <a:spcAft>
                <a:spcPts val="1200"/>
              </a:spcAft>
              <a:buClr>
                <a:srgbClr val="E46C0A"/>
              </a:buClr>
              <a:buFont typeface="Arial" panose="020B0604020202020204" pitchFamily="34" charset="0"/>
              <a:buChar char="•"/>
              <a:defRPr/>
            </a:pPr>
            <a:r>
              <a:rPr lang="fr-FR" sz="2000" dirty="0"/>
              <a:t>Flux d’accès aux </a:t>
            </a:r>
            <a:r>
              <a:rPr lang="fr-FR" sz="2000" b="1" dirty="0"/>
              <a:t>données</a:t>
            </a:r>
          </a:p>
          <a:p>
            <a:pPr marL="93662" lvl="2" indent="0" algn="just">
              <a:lnSpc>
                <a:spcPct val="120000"/>
              </a:lnSpc>
              <a:spcAft>
                <a:spcPts val="1200"/>
              </a:spcAft>
              <a:buClr>
                <a:srgbClr val="E46C0A"/>
              </a:buClr>
              <a:buNone/>
              <a:defRPr/>
            </a:pPr>
            <a:endParaRPr lang="fr-FR" sz="2000" dirty="0"/>
          </a:p>
          <a:p>
            <a:pPr marL="436562" lvl="2" indent="-342900" algn="just">
              <a:lnSpc>
                <a:spcPct val="120000"/>
              </a:lnSpc>
              <a:spcAft>
                <a:spcPts val="1200"/>
              </a:spcAft>
              <a:buClr>
                <a:srgbClr val="E46C0A"/>
              </a:buClr>
              <a:buFont typeface="Arial" panose="020B0604020202020204" pitchFamily="34" charset="0"/>
              <a:buChar char="•"/>
              <a:defRPr/>
            </a:pPr>
            <a:r>
              <a:rPr lang="fr-FR" sz="2000" b="1" dirty="0"/>
              <a:t>Expertises</a:t>
            </a:r>
            <a:r>
              <a:rPr lang="fr-FR" sz="2000" dirty="0"/>
              <a:t> techniques et thématiques</a:t>
            </a:r>
          </a:p>
          <a:p>
            <a:pPr marL="93662" lvl="2" indent="0" algn="just">
              <a:lnSpc>
                <a:spcPct val="120000"/>
              </a:lnSpc>
              <a:spcAft>
                <a:spcPts val="1200"/>
              </a:spcAft>
              <a:buClr>
                <a:srgbClr val="E46C0A"/>
              </a:buClr>
              <a:buNone/>
              <a:defRPr/>
            </a:pPr>
            <a:endParaRPr lang="fr-FR" sz="2000" dirty="0"/>
          </a:p>
          <a:p>
            <a:pPr marL="436562" lvl="2" indent="-342900" algn="just">
              <a:lnSpc>
                <a:spcPct val="120000"/>
              </a:lnSpc>
              <a:spcAft>
                <a:spcPts val="1200"/>
              </a:spcAft>
              <a:buClr>
                <a:srgbClr val="E46C0A"/>
              </a:buClr>
              <a:buFont typeface="Arial" panose="020B0604020202020204" pitchFamily="34" charset="0"/>
              <a:buChar char="•"/>
              <a:defRPr/>
            </a:pPr>
            <a:r>
              <a:rPr lang="fr-FR" sz="2000" b="1" dirty="0"/>
              <a:t>Pérennisation</a:t>
            </a:r>
            <a:r>
              <a:rPr lang="fr-FR" sz="2000" dirty="0"/>
              <a:t> des actions (besoins </a:t>
            </a:r>
            <a:r>
              <a:rPr lang="fr-FR" sz="2000" u="sng" dirty="0"/>
              <a:t>financiers</a:t>
            </a:r>
            <a:r>
              <a:rPr lang="fr-FR" sz="2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26387147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modele_Theia-DataTerra">
  <a:themeElements>
    <a:clrScheme name="Personnalisé 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E86D13"/>
      </a:accent1>
      <a:accent2>
        <a:srgbClr val="333132"/>
      </a:accent2>
      <a:accent3>
        <a:srgbClr val="1F916E"/>
      </a:accent3>
      <a:accent4>
        <a:srgbClr val="1C6394"/>
      </a:accent4>
      <a:accent5>
        <a:srgbClr val="969696"/>
      </a:accent5>
      <a:accent6>
        <a:srgbClr val="E78A5C"/>
      </a:accent6>
      <a:hlink>
        <a:srgbClr val="E86D13"/>
      </a:hlink>
      <a:folHlink>
        <a:srgbClr val="595959"/>
      </a:folHlink>
    </a:clrScheme>
    <a:fontScheme name="Personnalisé 1">
      <a:majorFont>
        <a:latin typeface="Praxis Next"/>
        <a:ea typeface=""/>
        <a:cs typeface=""/>
      </a:majorFont>
      <a:minorFont>
        <a:latin typeface="Praxis Nex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3094659E7AD241BE0B52508D4AE041" ma:contentTypeVersion="9" ma:contentTypeDescription="Crée un document." ma:contentTypeScope="" ma:versionID="3de989a43395426d006f0c3a1c2d7b7f">
  <xsd:schema xmlns:xsd="http://www.w3.org/2001/XMLSchema" xmlns:xs="http://www.w3.org/2001/XMLSchema" xmlns:p="http://schemas.microsoft.com/office/2006/metadata/properties" xmlns:ns2="24675d9d-927e-4846-8a26-f9b7a5338489" targetNamespace="http://schemas.microsoft.com/office/2006/metadata/properties" ma:root="true" ma:fieldsID="97b6be7f2830ed6dc39a507a9f4a335f" ns2:_="">
    <xsd:import namespace="24675d9d-927e-4846-8a26-f9b7a533848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675d9d-927e-4846-8a26-f9b7a533848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1A52B37-ADC1-4151-BDA1-C59F88789A9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BCA26B7-3A20-49F4-AC5C-C920684EB7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4675d9d-927e-4846-8a26-f9b7a533848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79D8F9A-CCEA-4949-A75E-ABC869A301B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15172</TotalTime>
  <Words>365</Words>
  <Application>Microsoft Office PowerPoint</Application>
  <PresentationFormat>Grand écran</PresentationFormat>
  <Paragraphs>52</Paragraphs>
  <Slides>5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2" baseType="lpstr">
      <vt:lpstr>Arial</vt:lpstr>
      <vt:lpstr>Calibri</vt:lpstr>
      <vt:lpstr>Century Gothic</vt:lpstr>
      <vt:lpstr>Praxis Next</vt:lpstr>
      <vt:lpstr>Praxis Next Heavy</vt:lpstr>
      <vt:lpstr>Praxis Next Medium</vt:lpstr>
      <vt:lpstr>modele_Theia-DataTerra</vt:lpstr>
      <vt:lpstr>ART GeoDEV-NC</vt:lpstr>
      <vt:lpstr>Les éléments –clés 1 : composantes &amp; objectifs</vt:lpstr>
      <vt:lpstr>Les éléments –clés 2 : réalisations</vt:lpstr>
      <vt:lpstr>Besoins thématiques</vt:lpstr>
      <vt:lpstr>Besoins techniques</vt:lpstr>
    </vt:vector>
  </TitlesOfParts>
  <Company>CNES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DataTerraART-session2_ART-GeoDEV-NC</dc:title>
  <dc:creator>Leroy Marc</dc:creator>
  <cp:lastModifiedBy>Jean Massenet</cp:lastModifiedBy>
  <cp:revision>496</cp:revision>
  <cp:lastPrinted>2018-10-01T08:39:08Z</cp:lastPrinted>
  <dcterms:created xsi:type="dcterms:W3CDTF">2015-06-19T14:24:33Z</dcterms:created>
  <dcterms:modified xsi:type="dcterms:W3CDTF">2021-05-11T06:41:26Z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0x010100EB3094659E7AD241BE0B52508D4AE041</vt:lpwstr>
  </property>
</Properties>
</file>