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0"/>
  </p:notesMasterIdLst>
  <p:handoutMasterIdLst>
    <p:handoutMasterId r:id="rId11"/>
  </p:handoutMasterIdLst>
  <p:sldIdLst>
    <p:sldId id="276" r:id="rId5"/>
    <p:sldId id="391" r:id="rId6"/>
    <p:sldId id="392" r:id="rId7"/>
    <p:sldId id="393" r:id="rId8"/>
    <p:sldId id="396" r:id="rId9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86D13"/>
    <a:srgbClr val="D35B1F"/>
    <a:srgbClr val="1E1F4F"/>
    <a:srgbClr val="46AD8B"/>
    <a:srgbClr val="FF5050"/>
    <a:srgbClr val="C846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38" autoAdjust="0"/>
  </p:normalViewPr>
  <p:slideViewPr>
    <p:cSldViewPr>
      <p:cViewPr varScale="1">
        <p:scale>
          <a:sx n="113" d="100"/>
          <a:sy n="113" d="100"/>
        </p:scale>
        <p:origin x="-3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90" d="100"/>
          <a:sy n="90" d="100"/>
        </p:scale>
        <p:origin x="860" y="4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137" cy="512304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fld id="{1EAF51BF-A2EE-49A5-B2B4-593FDC2A7B0A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4"/>
            <a:ext cx="3077137" cy="512303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6" y="9720674"/>
            <a:ext cx="3077137" cy="512303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AF82CB15-4531-4DC7-A255-F75E78E742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92799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fld id="{302EE58F-E1F2-4041-B827-4C5CE5FF6854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6763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1" tIns="47376" rIns="94751" bIns="4737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4751" tIns="47376" rIns="94751" bIns="4737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08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48918A26-E0A3-4F45-83ED-CB988BEF7B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57182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160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341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199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7E084-EFE4-418A-BC44-424419A9B8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19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="0">
                <a:solidFill>
                  <a:srgbClr val="EE7412"/>
                </a:solidFill>
                <a:effectLst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EE741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10305939" y="4978547"/>
            <a:ext cx="3398168" cy="313007"/>
          </a:xfrm>
          <a:solidFill>
            <a:srgbClr val="EE7412"/>
          </a:solidFill>
        </p:spPr>
        <p:txBody>
          <a:bodyPr/>
          <a:lstStyle>
            <a:lvl1pPr marL="228600" indent="-228600">
              <a:buFont typeface="+mj-lt"/>
              <a:buAutoNum type="arabicPeriod"/>
              <a:defRPr/>
            </a:lvl1pPr>
          </a:lstStyle>
          <a:p>
            <a:pPr marL="228600" marR="0" lvl="0" indent="-2286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14506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64704"/>
            <a:ext cx="10972800" cy="580925"/>
          </a:xfrm>
        </p:spPr>
        <p:txBody>
          <a:bodyPr/>
          <a:lstStyle>
            <a:lvl1pPr>
              <a:defRPr sz="2800">
                <a:solidFill>
                  <a:srgbClr val="EE7412"/>
                </a:solidFill>
                <a:effectLst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413304"/>
            <a:ext cx="10972800" cy="47520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EE7412"/>
                </a:solidFill>
              </a:defRPr>
            </a:lvl1pPr>
            <a:lvl2pPr marL="0" indent="0">
              <a:buNone/>
              <a:defRPr sz="1800"/>
            </a:lvl2pPr>
            <a:lvl3pPr marL="623888" indent="-228600">
              <a:buClr>
                <a:schemeClr val="accent6">
                  <a:lumMod val="75000"/>
                </a:schemeClr>
              </a:buClr>
              <a:buFont typeface="Century Gothic" panose="020B0502020202020204" pitchFamily="34" charset="0"/>
              <a:buChar char="●"/>
              <a:defRPr sz="1600"/>
            </a:lvl3pPr>
            <a:lvl4pPr marL="985838" indent="-228600">
              <a:buClr>
                <a:schemeClr val="accent6">
                  <a:lumMod val="75000"/>
                </a:schemeClr>
              </a:buClr>
              <a:defRPr sz="1400"/>
            </a:lvl4pPr>
            <a:lvl5pPr marL="1525588" indent="-228600">
              <a:buClr>
                <a:schemeClr val="accent6">
                  <a:lumMod val="75000"/>
                </a:schemeClr>
              </a:buClr>
              <a:defRPr sz="14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solidFill>
            <a:srgbClr val="EE7412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1BC422-8291-4277-8824-483743CD611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88623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 userDrawn="1"/>
        </p:nvSpPr>
        <p:spPr>
          <a:xfrm>
            <a:off x="0" y="-27384"/>
            <a:ext cx="12192001" cy="792000"/>
          </a:xfrm>
          <a:prstGeom prst="rect">
            <a:avLst/>
          </a:prstGeom>
          <a:solidFill>
            <a:srgbClr val="2E2253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836714"/>
            <a:ext cx="10972800" cy="580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 rot="16200000">
            <a:off x="10587038" y="5258536"/>
            <a:ext cx="2844800" cy="365125"/>
          </a:xfrm>
          <a:prstGeom prst="rect">
            <a:avLst/>
          </a:prstGeom>
          <a:solidFill>
            <a:srgbClr val="EE7412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1BC422-8291-4277-8824-483743CD611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-1" y="6525344"/>
            <a:ext cx="2351585" cy="332656"/>
          </a:xfrm>
          <a:prstGeom prst="rect">
            <a:avLst/>
          </a:prstGeom>
        </p:spPr>
        <p:txBody>
          <a:bodyPr vert="horz" wrap="none" lIns="308584" tIns="154292" rIns="308584" bIns="154292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www.theia-land.fr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520" y="141680"/>
            <a:ext cx="1175793" cy="471993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1991544" y="193010"/>
            <a:ext cx="851073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Offre de l’IR, des pôles et de </a:t>
            </a:r>
            <a:r>
              <a:rPr kumimoji="0" lang="fr-FR" sz="1800" b="1" i="0" u="none" strike="noStrike" kern="1200" cap="all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Dinamis</a:t>
            </a:r>
            <a:r>
              <a:rPr kumimoji="0" lang="fr-FR" sz="18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 pour une animation régionale</a:t>
            </a:r>
            <a:endParaRPr kumimoji="0" lang="fr-FR" sz="1800" b="1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pic>
        <p:nvPicPr>
          <p:cNvPr id="1026" name="Picture 2" descr="https://theia.sedoo.fr/wp-content-theia/uploads/sites/5/2020/09/Theia-logo-HTOB_Theia-transparent-copie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00" y="161676"/>
            <a:ext cx="1655532" cy="43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17"/>
          <p:cNvSpPr/>
          <p:nvPr userDrawn="1"/>
        </p:nvSpPr>
        <p:spPr>
          <a:xfrm flipV="1">
            <a:off x="1991544" y="139373"/>
            <a:ext cx="1" cy="476606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round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4943872" y="6156012"/>
            <a:ext cx="6638528" cy="369332"/>
          </a:xfrm>
          <a:prstGeom prst="rect">
            <a:avLst/>
          </a:prstGeom>
          <a:solidFill>
            <a:srgbClr val="EE741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raxis Next"/>
                <a:ea typeface="+mn-ea"/>
                <a:cs typeface="+mn-cs"/>
              </a:rPr>
              <a:t>Rencontre virtuelle | 11 mai 2021 | Session 1 : L’offre DATA TERRA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raxis N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894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ransition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0" kern="1200">
          <a:solidFill>
            <a:srgbClr val="EE7412"/>
          </a:solidFill>
          <a:effectLst/>
          <a:latin typeface="Praxis Next Heavy" panose="020F09040402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EE7412"/>
          </a:solidFill>
          <a:latin typeface="Praxis Next Medium" panose="020F06040402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1E1F4F"/>
          </a:solidFill>
          <a:latin typeface="Praxis Next" panose="020F05040402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1E1F4F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1957609"/>
            <a:ext cx="10363200" cy="1470025"/>
          </a:xfrm>
        </p:spPr>
        <p:txBody>
          <a:bodyPr/>
          <a:lstStyle/>
          <a:p>
            <a:r>
              <a:rPr lang="fr-FR" dirty="0" smtClean="0"/>
              <a:t>ART SUD</a:t>
            </a: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3179676" y="3760237"/>
            <a:ext cx="5832648" cy="1036915"/>
            <a:chOff x="2927648" y="3933056"/>
            <a:chExt cx="5832648" cy="1036915"/>
          </a:xfrm>
        </p:grpSpPr>
        <p:pic>
          <p:nvPicPr>
            <p:cNvPr id="5" name="Image 4" descr="Logo-Crige-text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7648" y="3933056"/>
              <a:ext cx="2592288" cy="1036915"/>
            </a:xfrm>
            <a:prstGeom prst="rect">
              <a:avLst/>
            </a:prstGeom>
          </p:spPr>
        </p:pic>
        <p:pic>
          <p:nvPicPr>
            <p:cNvPr id="6" name="Image 5" descr="geographr-bureau-d-étude-spécialisé-en-analyse-spatiale-prospective-environnementale-et-territorial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08169" y="4069017"/>
              <a:ext cx="1152127" cy="686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40303990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764704"/>
            <a:ext cx="12192000" cy="58092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E86D13"/>
                </a:solidFill>
              </a:rPr>
              <a:t>Les </a:t>
            </a:r>
            <a:r>
              <a:rPr lang="fr-FR" dirty="0" smtClean="0">
                <a:solidFill>
                  <a:srgbClr val="E86D13"/>
                </a:solidFill>
              </a:rPr>
              <a:t>éléments-clés </a:t>
            </a:r>
            <a:r>
              <a:rPr lang="fr-FR" dirty="0">
                <a:solidFill>
                  <a:srgbClr val="E86D13"/>
                </a:solidFill>
              </a:rPr>
              <a:t>1 : composantes &amp; </a:t>
            </a:r>
            <a:r>
              <a:rPr lang="fr-FR" dirty="0" smtClean="0">
                <a:solidFill>
                  <a:srgbClr val="E86D13"/>
                </a:solidFill>
              </a:rPr>
              <a:t>objectifs</a:t>
            </a:r>
            <a:endParaRPr lang="fr-FR" dirty="0">
              <a:solidFill>
                <a:srgbClr val="E86D1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1424" y="1459911"/>
            <a:ext cx="10369152" cy="4752000"/>
          </a:xfrm>
        </p:spPr>
        <p:txBody>
          <a:bodyPr>
            <a:noAutofit/>
          </a:bodyPr>
          <a:lstStyle/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r>
              <a:rPr lang="fr-FR" sz="2000" dirty="0" smtClean="0"/>
              <a:t>Co-animation assurée par le CRIGE (association) et GeographR (entreprise)</a:t>
            </a:r>
          </a:p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endParaRPr lang="fr-FR" sz="1400" dirty="0" smtClean="0"/>
          </a:p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r>
              <a:rPr lang="fr-FR" sz="1800" dirty="0" smtClean="0"/>
              <a:t>Principaux objectifs :</a:t>
            </a:r>
          </a:p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sensibiliser les acteurs régionaux sur le potentiel de la télédétection spatiale et les techniques d’exploitation des images satellites (information, accompagnement, formation…)</a:t>
            </a:r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constituer un point relais local : veille technique (produits disponibles) et animation de la communauté d’usagers (acteurs et experts)</a:t>
            </a:r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encourager l’usage des images issues de l’observation des surfaces continentales depuis des plateformes spatiales et aéroportées</a:t>
            </a:r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identifier les besoins opérationnels des utilisateurs et </a:t>
            </a:r>
            <a:r>
              <a:rPr lang="fr-FR" sz="1400" dirty="0" smtClean="0"/>
              <a:t>des producteurs </a:t>
            </a:r>
            <a:r>
              <a:rPr lang="fr-FR" sz="1400" dirty="0" smtClean="0"/>
              <a:t>de données </a:t>
            </a:r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développer les méthodes génériques d’exploitation des données satellitaires au service des politiques territoriales actuelles</a:t>
            </a:r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encourager l’élaboration de cartographies et de produits dérivés du spatial (CES)</a:t>
            </a:r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insuffler une dynamique et une synergie régionale entre les acteurs publics et privés</a:t>
            </a:r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800" dirty="0" smtClean="0"/>
          </a:p>
          <a:p>
            <a:pPr marL="355600" lvl="2" indent="-263525" algn="just">
              <a:spcBef>
                <a:spcPts val="0"/>
              </a:spcBef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dynamiser l’économie régionale qui s’appuie sur la télédétection (relations publics/privés)</a:t>
            </a:r>
          </a:p>
          <a:p>
            <a:pPr marL="93662" lvl="2" indent="0" algn="just">
              <a:spcBef>
                <a:spcPts val="0"/>
              </a:spcBef>
              <a:buClr>
                <a:srgbClr val="E46C0A"/>
              </a:buClr>
              <a:buNone/>
              <a:defRPr/>
            </a:pPr>
            <a:endParaRPr lang="fr-FR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63503963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764704"/>
            <a:ext cx="12192000" cy="580925"/>
          </a:xfrm>
        </p:spPr>
        <p:txBody>
          <a:bodyPr/>
          <a:lstStyle/>
          <a:p>
            <a:r>
              <a:rPr lang="fr-FR" dirty="0">
                <a:solidFill>
                  <a:srgbClr val="E86D13"/>
                </a:solidFill>
              </a:rPr>
              <a:t>Les </a:t>
            </a:r>
            <a:r>
              <a:rPr lang="fr-FR" dirty="0" smtClean="0">
                <a:solidFill>
                  <a:srgbClr val="E86D13"/>
                </a:solidFill>
              </a:rPr>
              <a:t>éléments-clés </a:t>
            </a:r>
            <a:r>
              <a:rPr lang="fr-FR" dirty="0">
                <a:solidFill>
                  <a:srgbClr val="E86D13"/>
                </a:solidFill>
              </a:rPr>
              <a:t>2 : </a:t>
            </a:r>
            <a:r>
              <a:rPr lang="fr-FR" dirty="0" smtClean="0">
                <a:solidFill>
                  <a:srgbClr val="E86D13"/>
                </a:solidFill>
              </a:rPr>
              <a:t>réalisations</a:t>
            </a:r>
            <a:endParaRPr lang="fr-FR" dirty="0">
              <a:solidFill>
                <a:srgbClr val="E86D1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752528"/>
          </a:xfrm>
        </p:spPr>
        <p:txBody>
          <a:bodyPr>
            <a:noAutofit/>
          </a:bodyPr>
          <a:lstStyle/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dirty="0" smtClean="0"/>
              <a:t>Panorama des actions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Relais régional permanent (orientations des utilisateurs, valorisation des produits satellitaires, conseils techniques…)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Organisation de 2 </a:t>
            </a:r>
            <a:r>
              <a:rPr lang="fr-FR" sz="1400" dirty="0" err="1" smtClean="0"/>
              <a:t>webinaires</a:t>
            </a:r>
            <a:r>
              <a:rPr lang="fr-FR" sz="1400" dirty="0" smtClean="0"/>
              <a:t> les 22 et 24 juin 2021 : « La télédétection au service de la gestion territoriale en région Sud » 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Organisation d’AppSpace 2019 </a:t>
            </a:r>
            <a:r>
              <a:rPr lang="fr-FR" sz="1400" dirty="0" smtClean="0"/>
              <a:t>(dimension nationale)</a:t>
            </a:r>
            <a:endParaRPr lang="fr-FR" sz="1400" dirty="0" smtClean="0"/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Chaque année, présentation de </a:t>
            </a:r>
            <a:r>
              <a:rPr lang="fr-FR" sz="1400" dirty="0" err="1" smtClean="0"/>
              <a:t>Theia</a:t>
            </a:r>
            <a:r>
              <a:rPr lang="fr-FR" sz="1400" dirty="0" smtClean="0"/>
              <a:t> à différentes promos universitaires : licence professionnelle SIG (AMU), licence de géographie, master </a:t>
            </a:r>
            <a:r>
              <a:rPr lang="fr-FR" sz="1400" dirty="0" err="1" smtClean="0"/>
              <a:t>Geoter</a:t>
            </a:r>
            <a:r>
              <a:rPr lang="fr-FR" sz="1400" dirty="0" smtClean="0"/>
              <a:t> (Université d’Avignon)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Organisation d’une formation d’initiation à la télédétection (3 jours) à </a:t>
            </a:r>
            <a:r>
              <a:rPr lang="fr-FR" sz="1400" dirty="0" smtClean="0"/>
              <a:t>l’Université </a:t>
            </a:r>
            <a:r>
              <a:rPr lang="fr-FR" sz="1400" dirty="0" smtClean="0"/>
              <a:t>d’Avignon (2017)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Création d’un relais alpin ART Sud à la MMCA en 2016 (Les </a:t>
            </a:r>
            <a:r>
              <a:rPr lang="fr-FR" sz="1400" dirty="0" err="1" smtClean="0"/>
              <a:t>Orres</a:t>
            </a:r>
            <a:r>
              <a:rPr lang="fr-FR" sz="1400" dirty="0" smtClean="0"/>
              <a:t>, puis pôle universitaire </a:t>
            </a:r>
            <a:r>
              <a:rPr lang="fr-FR" sz="1400" dirty="0" err="1" smtClean="0"/>
              <a:t>Séolane</a:t>
            </a:r>
            <a:r>
              <a:rPr lang="fr-FR" sz="1400" dirty="0" smtClean="0"/>
              <a:t> à </a:t>
            </a:r>
            <a:r>
              <a:rPr lang="fr-FR" sz="1400" dirty="0" smtClean="0"/>
              <a:t>Barcelonnette) 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Organisation d’une journée régionale </a:t>
            </a:r>
            <a:r>
              <a:rPr lang="fr-FR" sz="1400" dirty="0" err="1" smtClean="0"/>
              <a:t>Theia</a:t>
            </a:r>
            <a:r>
              <a:rPr lang="fr-FR" sz="1400" dirty="0" smtClean="0"/>
              <a:t> à Aix-en-Provence (2016)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Présentation de </a:t>
            </a:r>
            <a:r>
              <a:rPr lang="fr-FR" sz="1400" dirty="0" err="1" smtClean="0">
                <a:solidFill>
                  <a:schemeClr val="tx1"/>
                </a:solidFill>
              </a:rPr>
              <a:t>Theia</a:t>
            </a:r>
            <a:r>
              <a:rPr lang="fr-FR" sz="1400" dirty="0" smtClean="0">
                <a:solidFill>
                  <a:schemeClr val="tx1"/>
                </a:solidFill>
              </a:rPr>
              <a:t> et session télédétection dédiée aux 3</a:t>
            </a:r>
            <a:r>
              <a:rPr lang="fr-FR" sz="1400" baseline="30000" dirty="0" smtClean="0">
                <a:solidFill>
                  <a:schemeClr val="tx1"/>
                </a:solidFill>
              </a:rPr>
              <a:t>ème</a:t>
            </a:r>
            <a:r>
              <a:rPr lang="fr-FR" sz="1400" dirty="0" smtClean="0">
                <a:solidFill>
                  <a:schemeClr val="tx1"/>
                </a:solidFill>
              </a:rPr>
              <a:t> et 4</a:t>
            </a:r>
            <a:r>
              <a:rPr lang="fr-FR" sz="1400" baseline="30000" dirty="0" smtClean="0">
                <a:solidFill>
                  <a:schemeClr val="tx1"/>
                </a:solidFill>
              </a:rPr>
              <a:t>ème </a:t>
            </a:r>
            <a:r>
              <a:rPr lang="fr-FR" sz="1400" dirty="0" smtClean="0">
                <a:solidFill>
                  <a:schemeClr val="tx1"/>
                </a:solidFill>
              </a:rPr>
              <a:t>colloque ADDC aux </a:t>
            </a:r>
            <a:r>
              <a:rPr lang="fr-FR" sz="1400" dirty="0" err="1" smtClean="0">
                <a:solidFill>
                  <a:schemeClr val="tx1"/>
                </a:solidFill>
              </a:rPr>
              <a:t>Orres</a:t>
            </a:r>
            <a:r>
              <a:rPr lang="fr-FR" sz="1400" dirty="0" smtClean="0">
                <a:solidFill>
                  <a:schemeClr val="tx1"/>
                </a:solidFill>
              </a:rPr>
              <a:t> (2015, 2017)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fr-FR" sz="1400" dirty="0" smtClean="0"/>
              <a:t>Livraison prochaine du millésime (2019) de l’OCSOL régionale issue d’images satellites, après 1999, 2006 et 2014…</a:t>
            </a:r>
          </a:p>
          <a:p>
            <a:pPr marL="355600" lvl="2" indent="-263525" algn="just">
              <a:lnSpc>
                <a:spcPct val="110000"/>
              </a:lnSpc>
              <a:spcAft>
                <a:spcPts val="1200"/>
              </a:spcAft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fr-FR" sz="1400" dirty="0" smtClean="0">
              <a:solidFill>
                <a:schemeClr val="tx1"/>
              </a:solidFill>
            </a:endParaRPr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728880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831851"/>
            <a:ext cx="10972800" cy="580925"/>
          </a:xfrm>
        </p:spPr>
        <p:txBody>
          <a:bodyPr/>
          <a:lstStyle/>
          <a:p>
            <a:r>
              <a:rPr lang="fr-FR" dirty="0"/>
              <a:t>Besoins </a:t>
            </a:r>
            <a:r>
              <a:rPr lang="fr-FR" dirty="0" smtClean="0"/>
              <a:t>thématiques et techniques en région Sud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28800"/>
            <a:ext cx="10972800" cy="4392488"/>
          </a:xfrm>
        </p:spPr>
        <p:txBody>
          <a:bodyPr>
            <a:noAutofit/>
          </a:bodyPr>
          <a:lstStyle/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dirty="0" smtClean="0"/>
              <a:t>Améliorer les connaissances thématiques (forêt, ressource en eau, agriculture, ville, mer et littoral, montagne, biodiversité, climat…) et la gestion des territoires au quotidien en s’engageant résolument dans les transitions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dirty="0" smtClean="0"/>
              <a:t>Poursuivre la sensibilisation et l’éducation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dirty="0" smtClean="0"/>
              <a:t>Accéder à des produits techniques « prêts à l’emploi » et bénéficier de guides d’utilisation complets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dirty="0" smtClean="0"/>
              <a:t>Besoin de formations (tous niveaux) : extraction et traitement des données, croisement des données, usage des logiciels (libres et propriétaires), utilisation des plateformes… 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dirty="0" smtClean="0"/>
              <a:t>Accompagnement technique </a:t>
            </a:r>
            <a:r>
              <a:rPr lang="fr-FR" dirty="0" smtClean="0"/>
              <a:t>permanent</a:t>
            </a:r>
            <a:endParaRPr lang="fr-FR" dirty="0" smtClean="0"/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dirty="0" smtClean="0"/>
              <a:t>Développer les expérimentations partagées en impliquant les acteurs régionaux publics et privés (</a:t>
            </a:r>
            <a:r>
              <a:rPr lang="fr-FR" dirty="0" err="1" smtClean="0"/>
              <a:t>Géodatalab</a:t>
            </a:r>
            <a:r>
              <a:rPr lang="fr-FR" dirty="0" smtClean="0"/>
              <a:t>, un nouvel outil)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dirty="0" smtClean="0"/>
              <a:t>Nécessité de mieux connaître les besoins thématiques et techniques des maîtres d’ouvrage et des maîtres d’œuvre (enquête)</a:t>
            </a:r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47976156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831851"/>
            <a:ext cx="10972800" cy="580925"/>
          </a:xfrm>
        </p:spPr>
        <p:txBody>
          <a:bodyPr/>
          <a:lstStyle/>
          <a:p>
            <a:r>
              <a:rPr lang="fr-FR" dirty="0"/>
              <a:t>Besoins </a:t>
            </a:r>
            <a:r>
              <a:rPr lang="fr-FR" dirty="0" smtClean="0"/>
              <a:t>thématiques et techniques en région Sud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464496"/>
          </a:xfrm>
        </p:spPr>
        <p:txBody>
          <a:bodyPr>
            <a:noAutofit/>
          </a:bodyPr>
          <a:lstStyle/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buNone/>
              <a:defRPr/>
            </a:pPr>
            <a:r>
              <a:rPr lang="fr-FR" sz="1800" dirty="0" smtClean="0"/>
              <a:t>Comment Data Terra peut aider l’ART SUD :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1800" dirty="0" smtClean="0"/>
              <a:t>proposer une approche systémique et transversale des données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1800" dirty="0" smtClean="0"/>
              <a:t>continuer à faciliter l’accès à la donnée (retours d’expérience contrastés des utilisateurs)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1800" dirty="0" smtClean="0"/>
              <a:t>assurer une veille permanente auprès des animateurs des ART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1800" dirty="0" smtClean="0"/>
              <a:t>participer activement à des formations professionnelles en région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1800" dirty="0" smtClean="0"/>
              <a:t>donner l’opportunité aux étudiants (licence, master…) de se former à distance gratuitement ou à moindre coût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1800" dirty="0" smtClean="0"/>
              <a:t>contribuer à des projets innovants visant à diffuser la donnée scientifique et technique pour accélérer les transitions (</a:t>
            </a:r>
            <a:r>
              <a:rPr lang="fr-FR" sz="1800" dirty="0" err="1" smtClean="0"/>
              <a:t>CitizenCLIMET</a:t>
            </a:r>
            <a:r>
              <a:rPr lang="fr-FR" sz="1800" dirty="0" smtClean="0"/>
              <a:t> par exemple)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r>
              <a:rPr lang="fr-FR" sz="1800" dirty="0" smtClean="0"/>
              <a:t>proposer des exemples d’application concrets pour  motiver les acteurs régionaux…</a:t>
            </a:r>
          </a:p>
          <a:p>
            <a:pPr marL="355600" lvl="2" indent="-263525" algn="just">
              <a:spcAft>
                <a:spcPts val="1200"/>
              </a:spcAft>
              <a:buClr>
                <a:srgbClr val="E46C0A"/>
              </a:buClr>
              <a:defRPr/>
            </a:pPr>
            <a:endParaRPr lang="fr-FR" sz="2000" dirty="0" smtClean="0"/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  <a:p>
            <a:pPr marL="93662" lvl="2" indent="0" algn="just">
              <a:lnSpc>
                <a:spcPct val="120000"/>
              </a:lnSpc>
              <a:spcAft>
                <a:spcPts val="1200"/>
              </a:spcAft>
              <a:buClr>
                <a:srgbClr val="E46C0A"/>
              </a:buClr>
              <a:buNone/>
              <a:defRPr/>
            </a:pPr>
            <a:endParaRPr lang="fr-FR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47976156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dele_Theia-DataTerra">
  <a:themeElements>
    <a:clrScheme name="Personnalisé 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E86D13"/>
      </a:accent1>
      <a:accent2>
        <a:srgbClr val="333132"/>
      </a:accent2>
      <a:accent3>
        <a:srgbClr val="1F916E"/>
      </a:accent3>
      <a:accent4>
        <a:srgbClr val="1C6394"/>
      </a:accent4>
      <a:accent5>
        <a:srgbClr val="969696"/>
      </a:accent5>
      <a:accent6>
        <a:srgbClr val="E78A5C"/>
      </a:accent6>
      <a:hlink>
        <a:srgbClr val="E86D13"/>
      </a:hlink>
      <a:folHlink>
        <a:srgbClr val="595959"/>
      </a:folHlink>
    </a:clrScheme>
    <a:fontScheme name="Personnalisé 1">
      <a:majorFont>
        <a:latin typeface="Praxis Next"/>
        <a:ea typeface=""/>
        <a:cs typeface=""/>
      </a:majorFont>
      <a:minorFont>
        <a:latin typeface="Praxis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3094659E7AD241BE0B52508D4AE041" ma:contentTypeVersion="9" ma:contentTypeDescription="Crée un document." ma:contentTypeScope="" ma:versionID="3de989a43395426d006f0c3a1c2d7b7f">
  <xsd:schema xmlns:xsd="http://www.w3.org/2001/XMLSchema" xmlns:xs="http://www.w3.org/2001/XMLSchema" xmlns:p="http://schemas.microsoft.com/office/2006/metadata/properties" xmlns:ns2="24675d9d-927e-4846-8a26-f9b7a5338489" targetNamespace="http://schemas.microsoft.com/office/2006/metadata/properties" ma:root="true" ma:fieldsID="97b6be7f2830ed6dc39a507a9f4a335f" ns2:_="">
    <xsd:import namespace="24675d9d-927e-4846-8a26-f9b7a53384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675d9d-927e-4846-8a26-f9b7a53384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CA26B7-3A20-49F4-AC5C-C920684EB7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675d9d-927e-4846-8a26-f9b7a53384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A52B37-ADC1-4151-BDA1-C59F88789A90}">
  <ds:schemaRefs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24675d9d-927e-4846-8a26-f9b7a5338489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9D8F9A-CCEA-4949-A75E-ABC869A301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15804</TotalTime>
  <Words>354</Words>
  <Application>Microsoft Office PowerPoint</Application>
  <PresentationFormat>Personnalisé</PresentationFormat>
  <Paragraphs>56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modele_Theia-DataTerra</vt:lpstr>
      <vt:lpstr>ART SUD</vt:lpstr>
      <vt:lpstr>Les éléments-clés 1 : composantes &amp; objectifs</vt:lpstr>
      <vt:lpstr>Les éléments-clés 2 : réalisations</vt:lpstr>
      <vt:lpstr>Besoins thématiques et techniques en région Sud</vt:lpstr>
      <vt:lpstr>Besoins thématiques et techniques en région Sud</vt:lpstr>
    </vt:vector>
  </TitlesOfParts>
  <Company>CNES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Pôle Surfaces Continentales THEIA</dc:title>
  <dc:creator>Leroy Marc</dc:creator>
  <cp:lastModifiedBy>Philippe Rossello</cp:lastModifiedBy>
  <cp:revision>524</cp:revision>
  <cp:lastPrinted>2018-10-01T08:39:08Z</cp:lastPrinted>
  <dcterms:created xsi:type="dcterms:W3CDTF">2015-06-19T14:24:33Z</dcterms:created>
  <dcterms:modified xsi:type="dcterms:W3CDTF">2021-05-10T14:37:46Z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0x010100EB3094659E7AD241BE0B52508D4AE041</vt:lpwstr>
  </property>
</Properties>
</file>