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76" r:id="rId5"/>
    <p:sldId id="391" r:id="rId6"/>
    <p:sldId id="398" r:id="rId7"/>
    <p:sldId id="392" r:id="rId8"/>
    <p:sldId id="397" r:id="rId9"/>
    <p:sldId id="393" r:id="rId10"/>
    <p:sldId id="399" r:id="rId11"/>
    <p:sldId id="396" r:id="rId12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12"/>
    <a:srgbClr val="2E2253"/>
    <a:srgbClr val="D35B1F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0" autoAdjust="0"/>
    <p:restoredTop sz="94638" autoAdjust="0"/>
  </p:normalViewPr>
  <p:slideViewPr>
    <p:cSldViewPr>
      <p:cViewPr varScale="1">
        <p:scale>
          <a:sx n="94" d="100"/>
          <a:sy n="94" d="100"/>
        </p:scale>
        <p:origin x="9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07/05/2021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07/05/2021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8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533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5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  <a:endParaRPr kumimoji="0" lang="fr-FR" sz="1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943872" y="6156012"/>
            <a:ext cx="6638528" cy="369332"/>
          </a:xfrm>
          <a:prstGeom prst="rect">
            <a:avLst/>
          </a:prstGeom>
          <a:solidFill>
            <a:srgbClr val="EE74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1 : L’offre DATA TERRA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pic>
        <p:nvPicPr>
          <p:cNvPr id="12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89737" y="1752146"/>
            <a:ext cx="6840538" cy="25922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3600" b="1" dirty="0" err="1" smtClean="0"/>
              <a:t>Theia</a:t>
            </a:r>
            <a:endParaRPr lang="fr-FR" sz="3600" b="1" dirty="0" smtClean="0"/>
          </a:p>
          <a:p>
            <a:pPr>
              <a:defRPr/>
            </a:pPr>
            <a:endParaRPr lang="fr-FR" sz="3600" b="1" dirty="0"/>
          </a:p>
          <a:p>
            <a:pPr>
              <a:defRPr/>
            </a:pPr>
            <a:endParaRPr lang="fr-FR" sz="3600" b="1" dirty="0"/>
          </a:p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N</a:t>
            </a:r>
            <a:r>
              <a:rPr lang="fr-FR" b="1" dirty="0" smtClean="0">
                <a:solidFill>
                  <a:schemeClr val="tx1"/>
                </a:solidFill>
              </a:rPr>
              <a:t>icolas </a:t>
            </a:r>
            <a:r>
              <a:rPr lang="fr-FR" b="1" dirty="0" err="1">
                <a:solidFill>
                  <a:schemeClr val="tx1"/>
                </a:solidFill>
              </a:rPr>
              <a:t>B</a:t>
            </a:r>
            <a:r>
              <a:rPr lang="fr-FR" b="1" dirty="0" err="1" smtClean="0">
                <a:solidFill>
                  <a:schemeClr val="tx1"/>
                </a:solidFill>
              </a:rPr>
              <a:t>aghdadi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125274A-C3D0-4E62-BAF2-64F01B67C6F5}"/>
              </a:ext>
            </a:extLst>
          </p:cNvPr>
          <p:cNvGrpSpPr/>
          <p:nvPr/>
        </p:nvGrpSpPr>
        <p:grpSpPr>
          <a:xfrm>
            <a:off x="1703512" y="5589240"/>
            <a:ext cx="8642280" cy="432048"/>
            <a:chOff x="179512" y="5884181"/>
            <a:chExt cx="8642280" cy="43204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3152" y="5900182"/>
              <a:ext cx="1188640" cy="40004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E169FAE-1285-405F-B01A-F087B6FEF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231" y="5935108"/>
              <a:ext cx="912317" cy="33019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480033F-CAE9-46F4-907D-41BBFB33E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6548" y="5986894"/>
              <a:ext cx="446220" cy="22662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DB775DA-2D01-45D3-85AD-0DB54233E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648" y="5887351"/>
              <a:ext cx="4216017" cy="42570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7793B3-A58C-4B0A-B5B0-29E2D291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460" y="5884181"/>
              <a:ext cx="432048" cy="43204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2AB5389-B109-41D6-8AFA-EA9583B70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5986894"/>
              <a:ext cx="1086492" cy="241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pôle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Mutualiser </a:t>
            </a:r>
            <a:r>
              <a:rPr lang="fr-FR" altLang="fr-FR" sz="2000" dirty="0"/>
              <a:t>bases de données / </a:t>
            </a:r>
            <a:r>
              <a:rPr lang="fr-FR" altLang="fr-FR" sz="2000" dirty="0" smtClean="0"/>
              <a:t>outils : </a:t>
            </a:r>
            <a:r>
              <a:rPr lang="fr-FR" altLang="fr-FR" sz="2000" dirty="0"/>
              <a:t>utilisation par une plus large communauté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Faciliter </a:t>
            </a:r>
            <a:r>
              <a:rPr lang="fr-FR" sz="2000" dirty="0"/>
              <a:t>l'usage des données de télédétection sur les SC</a:t>
            </a:r>
            <a:endParaRPr lang="fr-FR" alt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Concevoir/valider </a:t>
            </a:r>
            <a:r>
              <a:rPr lang="fr-FR" sz="2000" dirty="0">
                <a:sym typeface="Wingdings" pitchFamily="2" charset="2"/>
              </a:rPr>
              <a:t>des méthodes innovantes, élaborer de produits thématiques et former les utilisateurs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Mettre </a:t>
            </a:r>
            <a:r>
              <a:rPr lang="fr-FR" sz="2000" dirty="0"/>
              <a:t>en réseau et fédérer acteurs scientifiques et utilisateurs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Concilier </a:t>
            </a:r>
            <a:r>
              <a:rPr lang="fr-FR" sz="2000" dirty="0"/>
              <a:t>recherche d’excellence et développement de partenariats durables avec acteurs publics et économiques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Structurer </a:t>
            </a:r>
            <a:r>
              <a:rPr lang="fr-FR" sz="2000" dirty="0"/>
              <a:t>et organiser l’expertise </a:t>
            </a:r>
            <a:r>
              <a:rPr lang="fr-FR" sz="2000" dirty="0" smtClean="0"/>
              <a:t>nationale ; </a:t>
            </a:r>
            <a:r>
              <a:rPr lang="fr-FR" sz="2000" dirty="0"/>
              <a:t>assurer la promotion au niveau européen et international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Structure de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Theia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 r="3782" b="6757"/>
          <a:stretch/>
        </p:blipFill>
        <p:spPr>
          <a:xfrm>
            <a:off x="2495600" y="1340768"/>
            <a:ext cx="7443700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975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Chaîne de valeur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Theia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5771"/>
          <a:stretch/>
        </p:blipFill>
        <p:spPr>
          <a:xfrm>
            <a:off x="4223792" y="1844824"/>
            <a:ext cx="7848872" cy="4104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6" y="2132856"/>
            <a:ext cx="414680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Réalisations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Theia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45629"/>
            <a:ext cx="10972800" cy="4819675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Produits en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phase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production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Réflectance de surface Spot / </a:t>
            </a:r>
            <a:r>
              <a:rPr lang="fr-FR" dirty="0" err="1"/>
              <a:t>Landsat</a:t>
            </a:r>
            <a:r>
              <a:rPr lang="fr-FR" dirty="0"/>
              <a:t> / </a:t>
            </a:r>
            <a:r>
              <a:rPr lang="fr-FR" dirty="0" smtClean="0"/>
              <a:t>S2 : </a:t>
            </a:r>
            <a:r>
              <a:rPr lang="fr-FR" dirty="0"/>
              <a:t>Olivier </a:t>
            </a:r>
            <a:r>
              <a:rPr lang="fr-FR" dirty="0" err="1"/>
              <a:t>Hagolle</a:t>
            </a:r>
            <a:r>
              <a:rPr lang="fr-FR" dirty="0"/>
              <a:t> et al.</a:t>
            </a:r>
            <a:endParaRPr lang="en-US" dirty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Hauteur des lacs et des </a:t>
            </a:r>
            <a:r>
              <a:rPr lang="fr-FR" dirty="0" smtClean="0"/>
              <a:t>rivières : </a:t>
            </a:r>
            <a:r>
              <a:rPr lang="fr-FR" dirty="0"/>
              <a:t>Jean François </a:t>
            </a:r>
            <a:r>
              <a:rPr lang="fr-FR" dirty="0" err="1"/>
              <a:t>Crétaux</a:t>
            </a:r>
            <a:r>
              <a:rPr lang="fr-FR" dirty="0"/>
              <a:t> 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Occupation des </a:t>
            </a:r>
            <a:r>
              <a:rPr lang="fr-FR" dirty="0" smtClean="0"/>
              <a:t>sols : Jordi </a:t>
            </a:r>
            <a:r>
              <a:rPr lang="fr-FR" dirty="0" err="1"/>
              <a:t>Inglada</a:t>
            </a:r>
            <a:r>
              <a:rPr lang="fr-FR" dirty="0"/>
              <a:t> 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Humidité des sols basse </a:t>
            </a:r>
            <a:r>
              <a:rPr lang="fr-FR" dirty="0" smtClean="0"/>
              <a:t>résolution : </a:t>
            </a:r>
            <a:r>
              <a:rPr lang="fr-FR" dirty="0"/>
              <a:t>Yann Kerr 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Humidité des sols </a:t>
            </a:r>
            <a:r>
              <a:rPr lang="fr-FR" dirty="0" smtClean="0"/>
              <a:t>THRS : </a:t>
            </a:r>
            <a:r>
              <a:rPr lang="fr-FR" dirty="0"/>
              <a:t>Nicolas </a:t>
            </a:r>
            <a:r>
              <a:rPr lang="fr-FR" dirty="0" err="1"/>
              <a:t>Baghdadi</a:t>
            </a:r>
            <a:r>
              <a:rPr lang="fr-FR" dirty="0"/>
              <a:t> 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Surfaces enneigées : Simon </a:t>
            </a:r>
            <a:r>
              <a:rPr lang="fr-FR" dirty="0" err="1"/>
              <a:t>Gascoin</a:t>
            </a:r>
            <a:endParaRPr lang="fr-FR" dirty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 smtClean="0"/>
              <a:t>Cartographie </a:t>
            </a:r>
            <a:r>
              <a:rPr lang="fr-FR" dirty="0"/>
              <a:t>des surfaces </a:t>
            </a:r>
            <a:r>
              <a:rPr lang="fr-FR" dirty="0" smtClean="0"/>
              <a:t>gelées : </a:t>
            </a:r>
            <a:r>
              <a:rPr lang="fr-FR" dirty="0"/>
              <a:t>Nicolas </a:t>
            </a:r>
            <a:r>
              <a:rPr lang="fr-FR" dirty="0" err="1"/>
              <a:t>Baghdadi</a:t>
            </a:r>
            <a:r>
              <a:rPr lang="fr-FR" dirty="0"/>
              <a:t> et al</a:t>
            </a:r>
            <a:r>
              <a:rPr lang="fr-FR" dirty="0" smtClean="0"/>
              <a:t>.</a:t>
            </a:r>
          </a:p>
          <a:p>
            <a:pPr marL="360363" lvl="3" indent="0">
              <a:spcAft>
                <a:spcPts val="6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 Outil de cartographie prédictive des densités de populations </a:t>
            </a:r>
            <a:r>
              <a:rPr lang="fr-FR" dirty="0" smtClean="0"/>
              <a:t>de </a:t>
            </a:r>
            <a:br>
              <a:rPr lang="fr-FR" dirty="0" smtClean="0"/>
            </a:br>
            <a:r>
              <a:rPr lang="fr-FR" dirty="0" smtClean="0"/>
              <a:t>moustiques</a:t>
            </a:r>
            <a:r>
              <a:rPr lang="fr-FR" dirty="0"/>
              <a:t> </a:t>
            </a:r>
            <a:r>
              <a:rPr lang="fr-FR" dirty="0" smtClean="0"/>
              <a:t>vecteurs : A. </a:t>
            </a:r>
            <a:r>
              <a:rPr lang="fr-FR" dirty="0" err="1" smtClean="0"/>
              <a:t>Tran</a:t>
            </a:r>
            <a:r>
              <a:rPr lang="fr-FR" dirty="0" smtClean="0"/>
              <a:t> &amp; al.</a:t>
            </a:r>
            <a:endParaRPr lang="fr-FR" sz="1600" dirty="0" smtClean="0"/>
          </a:p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Produits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cours de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prototypage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Paramètres biophysiques de la </a:t>
            </a:r>
            <a:r>
              <a:rPr lang="fr-FR" dirty="0" smtClean="0"/>
              <a:t>végétation : F</a:t>
            </a:r>
            <a:r>
              <a:rPr lang="fr-FR" dirty="0"/>
              <a:t>. Baret / M. Weiss / J. </a:t>
            </a:r>
            <a:r>
              <a:rPr lang="fr-FR" dirty="0" err="1" smtClean="0"/>
              <a:t>Inglada</a:t>
            </a:r>
            <a:endParaRPr lang="fr-FR" dirty="0" smtClean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Qualité des eaux continentales : J.M. Martinez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 smtClean="0"/>
              <a:t>Cartographie </a:t>
            </a:r>
            <a:r>
              <a:rPr lang="fr-FR" dirty="0"/>
              <a:t>des zones urbaines : A. Puissant et al</a:t>
            </a:r>
            <a:r>
              <a:rPr lang="fr-FR" dirty="0" smtClean="0"/>
              <a:t>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 smtClean="0"/>
              <a:t>Evolution des glaciers : A. </a:t>
            </a:r>
            <a:r>
              <a:rPr lang="fr-FR" dirty="0" err="1" smtClean="0"/>
              <a:t>Rabatel</a:t>
            </a:r>
            <a:r>
              <a:rPr lang="fr-FR" dirty="0" smtClean="0"/>
              <a:t> / E. Berthier &amp; al.</a:t>
            </a:r>
            <a:endParaRPr lang="fr-FR" dirty="0"/>
          </a:p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Produits en cours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finalisation/validation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/>
              <a:t>Dégradation en zones </a:t>
            </a:r>
            <a:r>
              <a:rPr lang="fr-FR" dirty="0" smtClean="0"/>
              <a:t>forestières : </a:t>
            </a:r>
            <a:r>
              <a:rPr lang="fr-FR" dirty="0" smtClean="0"/>
              <a:t>Th. Le </a:t>
            </a:r>
            <a:r>
              <a:rPr lang="fr-FR" dirty="0" err="1" smtClean="0"/>
              <a:t>Toan</a:t>
            </a:r>
            <a:r>
              <a:rPr lang="fr-FR" dirty="0" smtClean="0"/>
              <a:t> et al.</a:t>
            </a:r>
            <a:endParaRPr lang="fr-FR" dirty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dirty="0" smtClean="0"/>
              <a:t>Désertification : </a:t>
            </a:r>
            <a:r>
              <a:rPr lang="fr-FR" dirty="0"/>
              <a:t>M. Le </a:t>
            </a:r>
            <a:r>
              <a:rPr lang="fr-FR" dirty="0" smtClean="0"/>
              <a:t>Page </a:t>
            </a:r>
            <a:r>
              <a:rPr lang="fr-FR" dirty="0"/>
              <a:t>et al.</a:t>
            </a:r>
            <a:endParaRPr lang="en-US" dirty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r="63114" b="48758"/>
          <a:stretch/>
        </p:blipFill>
        <p:spPr bwMode="auto">
          <a:xfrm>
            <a:off x="9552384" y="1046038"/>
            <a:ext cx="24598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42"/>
          <a:stretch/>
        </p:blipFill>
        <p:spPr>
          <a:xfrm>
            <a:off x="9828983" y="3635126"/>
            <a:ext cx="2197417" cy="21733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9051" t="24801" r="59843" b="8420"/>
          <a:stretch/>
        </p:blipFill>
        <p:spPr>
          <a:xfrm>
            <a:off x="7868722" y="2162162"/>
            <a:ext cx="1663446" cy="22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932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r="63114" b="48758"/>
          <a:stretch/>
        </p:blipFill>
        <p:spPr bwMode="auto">
          <a:xfrm>
            <a:off x="8464921" y="2132856"/>
            <a:ext cx="33327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Occupation des sols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8798768" cy="4752000"/>
          </a:xfrm>
        </p:spPr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Nomenclature </a:t>
            </a:r>
            <a:r>
              <a:rPr lang="fr-FR" sz="2000" dirty="0" smtClean="0"/>
              <a:t>de 23 classes </a:t>
            </a:r>
            <a:r>
              <a:rPr lang="fr-FR" sz="2000" dirty="0"/>
              <a:t>d’occupation des </a:t>
            </a:r>
            <a:r>
              <a:rPr lang="fr-FR" sz="2000" dirty="0" smtClean="0"/>
              <a:t>sols depuis 2018, compatibles avec les 17 classes antérieures (2016 &amp;2017)</a:t>
            </a: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A partir de </a:t>
            </a:r>
            <a:r>
              <a:rPr lang="fr-FR" sz="2000" dirty="0" smtClean="0"/>
              <a:t>Sentinel-2 </a:t>
            </a:r>
            <a:r>
              <a:rPr lang="fr-FR" sz="2000" dirty="0"/>
              <a:t>et de données exogènes (climat, registre parcellaire, </a:t>
            </a:r>
            <a:r>
              <a:rPr lang="fr-FR" sz="2000" dirty="0" smtClean="0"/>
              <a:t>etc.)</a:t>
            </a: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Chaine de traitement : iota2 (open source)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Production par </a:t>
            </a:r>
            <a:r>
              <a:rPr lang="fr-FR" sz="2000" dirty="0" err="1"/>
              <a:t>Theia</a:t>
            </a:r>
            <a:r>
              <a:rPr lang="fr-FR" sz="2000" dirty="0"/>
              <a:t> : annuelle sur la métropole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Echelle : 10 ~</a:t>
            </a:r>
            <a:r>
              <a:rPr lang="fr-FR" sz="2000" dirty="0" smtClean="0"/>
              <a:t>20m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Applications: Agriculture, aménagement, risque, </a:t>
            </a:r>
            <a:r>
              <a:rPr lang="fr-FR" sz="2000" dirty="0" smtClean="0"/>
              <a:t>environnement, etc.</a:t>
            </a:r>
            <a:endParaRPr lang="fr-FR" sz="2000" dirty="0" smtClean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Humidité des sols très haute résolution spatiale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6463067" cy="4752000"/>
          </a:xfrm>
        </p:spPr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Humidité </a:t>
            </a:r>
            <a:r>
              <a:rPr lang="fr-FR" sz="2000" dirty="0"/>
              <a:t>des sols des parcelles </a:t>
            </a:r>
            <a:r>
              <a:rPr lang="fr-FR" sz="2000" dirty="0" smtClean="0"/>
              <a:t>agricoles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Résolution </a:t>
            </a:r>
            <a:r>
              <a:rPr lang="fr-FR" sz="2000" dirty="0"/>
              <a:t>: </a:t>
            </a:r>
            <a:r>
              <a:rPr lang="fr-FR" sz="2000" dirty="0" err="1"/>
              <a:t>Sub</a:t>
            </a:r>
            <a:r>
              <a:rPr lang="fr-FR" sz="2000" dirty="0"/>
              <a:t>-parcellaire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Répétitivité : </a:t>
            </a:r>
            <a:r>
              <a:rPr lang="fr-FR" sz="2000" dirty="0" smtClean="0"/>
              <a:t>près de 20 cartes par mois</a:t>
            </a: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Précision : </a:t>
            </a:r>
            <a:r>
              <a:rPr lang="fr-FR" sz="2000" dirty="0"/>
              <a:t>5 vol.%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Calcul par NN à partir des données </a:t>
            </a:r>
            <a:r>
              <a:rPr lang="fr-FR" sz="2000" dirty="0" smtClean="0"/>
              <a:t>Sentinel-1 </a:t>
            </a:r>
            <a:r>
              <a:rPr lang="fr-FR" sz="2000" dirty="0"/>
              <a:t>(et </a:t>
            </a:r>
            <a:r>
              <a:rPr lang="fr-FR" sz="2000" dirty="0" smtClean="0"/>
              <a:t>Sentinel-2</a:t>
            </a:r>
            <a:r>
              <a:rPr lang="fr-FR" sz="2000" dirty="0"/>
              <a:t>)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Production en </a:t>
            </a:r>
            <a:r>
              <a:rPr lang="fr-FR" sz="2000" dirty="0" smtClean="0"/>
              <a:t>France et à l’international</a:t>
            </a: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Applications : </a:t>
            </a:r>
            <a:r>
              <a:rPr lang="fr-FR" sz="2000" dirty="0" smtClean="0"/>
              <a:t>Irrigation, modélisation </a:t>
            </a:r>
            <a:r>
              <a:rPr lang="fr-FR" sz="2000" dirty="0" smtClean="0"/>
              <a:t>hydro, </a:t>
            </a:r>
            <a:r>
              <a:rPr lang="fr-FR" sz="2000" dirty="0" err="1" smtClean="0"/>
              <a:t>etc</a:t>
            </a:r>
            <a:r>
              <a:rPr lang="fr-FR" sz="2000" dirty="0" smtClean="0"/>
              <a:t>,</a:t>
            </a:r>
            <a:endParaRPr lang="fr-FR" sz="2000" dirty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 smtClean="0"/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67" y="2276872"/>
            <a:ext cx="4509733" cy="21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919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Attente en termes d’animation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régionale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Faire </a:t>
            </a:r>
            <a:r>
              <a:rPr lang="fr-FR" sz="2000" dirty="0"/>
              <a:t>connaître et promouvoir l’activité de </a:t>
            </a:r>
            <a:r>
              <a:rPr lang="fr-FR" sz="2000" dirty="0" err="1"/>
              <a:t>Theia</a:t>
            </a:r>
            <a:r>
              <a:rPr lang="fr-FR" sz="2000" dirty="0"/>
              <a:t> en région</a:t>
            </a:r>
          </a:p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Faciliter </a:t>
            </a:r>
            <a:r>
              <a:rPr lang="fr-FR" sz="2000" dirty="0"/>
              <a:t>les rapprochements entre utilisateurs institutionnels et scientifiques</a:t>
            </a:r>
          </a:p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Faire </a:t>
            </a:r>
            <a:r>
              <a:rPr lang="fr-FR" sz="2000" dirty="0"/>
              <a:t>exprimer les besoins des utilisateurs et leurs interrogations en matière de géo-informations environnementales ou territoriales</a:t>
            </a:r>
          </a:p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Identifier </a:t>
            </a:r>
            <a:r>
              <a:rPr lang="fr-FR" sz="2000" dirty="0"/>
              <a:t>des articulations avec le secteur privé et les pôles de compétitivité régionaux.</a:t>
            </a:r>
          </a:p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Etablir </a:t>
            </a:r>
            <a:r>
              <a:rPr lang="fr-FR" sz="2000" dirty="0"/>
              <a:t>ou stimuler les interactions avec les animateurs de CES (ou au moins avec les CES qui présentent un enjeu important pour la région)</a:t>
            </a:r>
          </a:p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Développer </a:t>
            </a:r>
            <a:r>
              <a:rPr lang="fr-FR" sz="2000" dirty="0"/>
              <a:t>des formations autour des produits à valeur ajou­tée développés dans les CES et qui présentent un enjeu important pour la région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165516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70D91-05DD-4849-989F-C1D6969CC2D2}">
  <ds:schemaRefs>
    <ds:schemaRef ds:uri="24675d9d-927e-4846-8a26-f9b7a533848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D6DA72-4DB6-4E19-ABDB-99ACE883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54B6A5-8184-44AC-AB47-86D101B3B4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14521</TotalTime>
  <Words>504</Words>
  <Application>Microsoft Office PowerPoint</Application>
  <PresentationFormat>Grand écran</PresentationFormat>
  <Paragraphs>62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Praxis Next</vt:lpstr>
      <vt:lpstr>Praxis Next Heavy</vt:lpstr>
      <vt:lpstr>Praxis Next Medium</vt:lpstr>
      <vt:lpstr>Wingdings</vt:lpstr>
      <vt:lpstr>modele_Theia-DataTerra</vt:lpstr>
      <vt:lpstr>Présentation PowerPoint</vt:lpstr>
      <vt:lpstr>Objectifs du pôle</vt:lpstr>
      <vt:lpstr>Structure de Theia</vt:lpstr>
      <vt:lpstr>Chaîne de valeur Theia</vt:lpstr>
      <vt:lpstr>Réalisations Theia</vt:lpstr>
      <vt:lpstr>Occupation des sols</vt:lpstr>
      <vt:lpstr>Humidité des sols très haute résolution spatiale</vt:lpstr>
      <vt:lpstr>Attente en termes d’animation régionale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Isabelle Biagiotti</cp:lastModifiedBy>
  <cp:revision>493</cp:revision>
  <cp:lastPrinted>2018-10-01T08:39:08Z</cp:lastPrinted>
  <dcterms:created xsi:type="dcterms:W3CDTF">2015-06-19T14:24:33Z</dcterms:created>
  <dcterms:modified xsi:type="dcterms:W3CDTF">2021-05-07T13:21:24Z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