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1"/>
  </p:notesMasterIdLst>
  <p:handoutMasterIdLst>
    <p:handoutMasterId r:id="rId12"/>
  </p:handoutMasterIdLst>
  <p:sldIdLst>
    <p:sldId id="276" r:id="rId5"/>
    <p:sldId id="391" r:id="rId6"/>
    <p:sldId id="392" r:id="rId7"/>
    <p:sldId id="393" r:id="rId8"/>
    <p:sldId id="395" r:id="rId9"/>
    <p:sldId id="396" r:id="rId10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12"/>
    <a:srgbClr val="2E2253"/>
    <a:srgbClr val="D35B1F"/>
    <a:srgbClr val="46AD8B"/>
    <a:srgbClr val="FF5050"/>
    <a:srgbClr val="C84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10" autoAdjust="0"/>
    <p:restoredTop sz="94638" autoAdjust="0"/>
  </p:normalViewPr>
  <p:slideViewPr>
    <p:cSldViewPr>
      <p:cViewPr varScale="1">
        <p:scale>
          <a:sx n="84" d="100"/>
          <a:sy n="84" d="100"/>
        </p:scale>
        <p:origin x="13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860" y="4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1EAF51BF-A2EE-49A5-B2B4-593FDC2A7B0A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4"/>
            <a:ext cx="3077137" cy="512303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AF82CB15-4531-4DC7-A255-F75E78E742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9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302EE58F-E1F2-4041-B827-4C5CE5FF6854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1" tIns="47376" rIns="94751" bIns="4737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1" tIns="47376" rIns="94751" bIns="4737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48918A26-E0A3-4F45-83ED-CB988BEF7B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0">
                <a:solidFill>
                  <a:srgbClr val="EE7412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E741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10305939" y="4978547"/>
            <a:ext cx="3398168" cy="313007"/>
          </a:xfrm>
          <a:solidFill>
            <a:srgbClr val="EE7412"/>
          </a:solidFill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2286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53397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580925"/>
          </a:xfrm>
        </p:spPr>
        <p:txBody>
          <a:bodyPr/>
          <a:lstStyle>
            <a:lvl1pPr>
              <a:defRPr sz="2800">
                <a:solidFill>
                  <a:srgbClr val="EE7412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3304"/>
            <a:ext cx="10972800" cy="475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E7412"/>
                </a:solidFill>
              </a:defRPr>
            </a:lvl1pPr>
            <a:lvl2pPr marL="0" indent="0">
              <a:buNone/>
              <a:defRPr sz="1800"/>
            </a:lvl2pPr>
            <a:lvl3pPr marL="623888" indent="-228600">
              <a:buClr>
                <a:schemeClr val="accent6">
                  <a:lumMod val="75000"/>
                </a:schemeClr>
              </a:buClr>
              <a:buFont typeface="Century Gothic" panose="020B0502020202020204" pitchFamily="34" charset="0"/>
              <a:buChar char="●"/>
              <a:defRPr sz="1600"/>
            </a:lvl3pPr>
            <a:lvl4pPr marL="985838" indent="-228600">
              <a:buClr>
                <a:schemeClr val="accent6">
                  <a:lumMod val="75000"/>
                </a:schemeClr>
              </a:buClr>
              <a:defRPr sz="1400"/>
            </a:lvl4pPr>
            <a:lvl5pPr marL="1525588" indent="-228600">
              <a:buClr>
                <a:schemeClr val="accent6">
                  <a:lumMod val="75000"/>
                </a:schemeClr>
              </a:buClr>
              <a:defRPr sz="14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solidFill>
            <a:srgbClr val="EE7412"/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BC422-8291-4277-8824-483743CD61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18533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>
          <a:xfrm>
            <a:off x="0" y="-27384"/>
            <a:ext cx="12192001" cy="792000"/>
          </a:xfrm>
          <a:prstGeom prst="rect">
            <a:avLst/>
          </a:prstGeom>
          <a:solidFill>
            <a:srgbClr val="2E22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836714"/>
            <a:ext cx="10972800" cy="580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 rot="16200000">
            <a:off x="10587038" y="5258536"/>
            <a:ext cx="2844800" cy="365125"/>
          </a:xfrm>
          <a:prstGeom prst="rect">
            <a:avLst/>
          </a:prstGeom>
          <a:solidFill>
            <a:srgbClr val="EE7412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BC422-8291-4277-8824-483743CD61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1" y="6525344"/>
            <a:ext cx="2351585" cy="332656"/>
          </a:xfrm>
          <a:prstGeom prst="rect">
            <a:avLst/>
          </a:prstGeom>
        </p:spPr>
        <p:txBody>
          <a:bodyPr vert="horz" wrap="none" lIns="308584" tIns="154292" rIns="308584" bIns="1542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www.theia-land.fr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41680"/>
            <a:ext cx="1175793" cy="471993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1991544" y="193010"/>
            <a:ext cx="85107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Offre de l’IR, des pôles et de </a:t>
            </a:r>
            <a:r>
              <a:rPr kumimoji="0" lang="fr-FR" sz="1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Dinamis</a:t>
            </a:r>
            <a:r>
              <a:rPr kumimoji="0" lang="fr-FR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 pour une animation régionale</a:t>
            </a:r>
          </a:p>
        </p:txBody>
      </p:sp>
      <p:pic>
        <p:nvPicPr>
          <p:cNvPr id="1026" name="Picture 2" descr="https://theia.sedoo.fr/wp-content-theia/uploads/sites/5/2020/09/Theia-logo-HTOB_Theia-transparent-copi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0" y="161676"/>
            <a:ext cx="165553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7"/>
          <p:cNvSpPr/>
          <p:nvPr userDrawn="1"/>
        </p:nvSpPr>
        <p:spPr>
          <a:xfrm flipV="1">
            <a:off x="1991544" y="139373"/>
            <a:ext cx="1" cy="476606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4943872" y="6156012"/>
            <a:ext cx="6638528" cy="369332"/>
          </a:xfrm>
          <a:prstGeom prst="rect">
            <a:avLst/>
          </a:prstGeom>
          <a:solidFill>
            <a:srgbClr val="EE741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Rencontre virtuelle | 11 mai 2021 | Session 1 : L’offre DATA TERRA</a:t>
            </a:r>
          </a:p>
        </p:txBody>
      </p:sp>
    </p:spTree>
    <p:extLst>
      <p:ext uri="{BB962C8B-B14F-4D97-AF65-F5344CB8AC3E}">
        <p14:creationId xmlns:p14="http://schemas.microsoft.com/office/powerpoint/2010/main" val="38520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rgbClr val="EE7412"/>
          </a:solidFill>
          <a:effectLst/>
          <a:latin typeface="Praxis Next Heavy" panose="020F09040402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EE7412"/>
          </a:solidFill>
          <a:latin typeface="Praxis Next Medium" panose="020F060404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E1F4F"/>
          </a:solidFill>
          <a:latin typeface="Praxis Next" panose="020F050404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71664" y="1093908"/>
            <a:ext cx="6840538" cy="25922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3600" b="1" dirty="0"/>
              <a:t>Infrastructure de recherche</a:t>
            </a:r>
            <a:br>
              <a:rPr lang="fr-FR" sz="3600" b="1" dirty="0"/>
            </a:br>
            <a:r>
              <a:rPr lang="fr-FR" sz="3600" b="1" cap="all" dirty="0"/>
              <a:t>Data terra</a:t>
            </a:r>
          </a:p>
          <a:p>
            <a:pPr>
              <a:defRPr/>
            </a:pP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Google Shape;107;p24">
            <a:extLst>
              <a:ext uri="{FF2B5EF4-FFF2-40B4-BE49-F238E27FC236}">
                <a16:creationId xmlns:a16="http://schemas.microsoft.com/office/drawing/2014/main" id="{24646388-40BD-418E-B91D-BFA180C3D9BC}"/>
              </a:ext>
            </a:extLst>
          </p:cNvPr>
          <p:cNvSpPr/>
          <p:nvPr/>
        </p:nvSpPr>
        <p:spPr>
          <a:xfrm>
            <a:off x="4367808" y="2581049"/>
            <a:ext cx="8140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i="0" u="none" strike="noStrike" cap="none" dirty="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Pôles de données et services pour le système Terre</a:t>
            </a:r>
            <a:endParaRPr sz="1400" dirty="0"/>
          </a:p>
        </p:txBody>
      </p:sp>
      <p:sp>
        <p:nvSpPr>
          <p:cNvPr id="5" name="Google Shape;111;p24">
            <a:extLst>
              <a:ext uri="{FF2B5EF4-FFF2-40B4-BE49-F238E27FC236}">
                <a16:creationId xmlns:a16="http://schemas.microsoft.com/office/drawing/2014/main" id="{5B4EE01D-216C-400B-A98A-446308074F0E}"/>
              </a:ext>
            </a:extLst>
          </p:cNvPr>
          <p:cNvSpPr txBox="1"/>
          <p:nvPr/>
        </p:nvSpPr>
        <p:spPr>
          <a:xfrm>
            <a:off x="6168008" y="3178630"/>
            <a:ext cx="4238700" cy="113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" sz="1100" b="0" i="1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r>
              <a:rPr lang="fr-FR" sz="1100" b="1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Frédéric Huynh (IRD), directeur IR Data TERRA</a:t>
            </a:r>
            <a:endParaRPr lang="fr-FR" sz="12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0" i="1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Michel </a:t>
            </a:r>
            <a:r>
              <a:rPr lang="fr" sz="1100" b="0" i="1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Diament</a:t>
            </a:r>
            <a:r>
              <a:rPr lang="fr" sz="1100" b="0" i="1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(IPGP), directeur pôle </a:t>
            </a:r>
            <a:r>
              <a:rPr lang="fr" sz="1100" b="0" i="1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Form@Ter</a:t>
            </a:r>
            <a:r>
              <a:rPr lang="fr" sz="1100" b="0" i="1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; Patrice Henry (CNES), directeur pôle AERIS ; Gilbert Maudire (IFREMER), directeur pôle ODATIS ; Nicolas </a:t>
            </a:r>
            <a:r>
              <a:rPr lang="fr" sz="1100" b="0" i="1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Baghdadi</a:t>
            </a:r>
            <a:r>
              <a:rPr lang="fr" sz="1100" b="0" i="1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(INRAE), directeur pôle THEIA ; Richard Moreno (CNES), directeur technique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0" i="1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Nicole Papineau (CNES), chargée de mission ; Jean-François Faure (IRD), secrétaire exécutif DINAMIS</a:t>
            </a:r>
            <a:endParaRPr sz="1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1DEE45-52E4-42C3-84A1-ED766629D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69" y="2132856"/>
            <a:ext cx="3228507" cy="322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9902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8;p25">
            <a:extLst>
              <a:ext uri="{FF2B5EF4-FFF2-40B4-BE49-F238E27FC236}">
                <a16:creationId xmlns:a16="http://schemas.microsoft.com/office/drawing/2014/main" id="{76C6F126-76E5-46B8-8585-884699210A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908720"/>
            <a:ext cx="109728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accent6">
                    <a:lumMod val="75000"/>
                  </a:schemeClr>
                </a:solidFill>
                <a:sym typeface="Century Gothic"/>
              </a:rPr>
              <a:t>Contexte et Enjeux</a:t>
            </a:r>
            <a:br>
              <a:rPr lang="fr" sz="2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600" b="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20;p25">
            <a:extLst>
              <a:ext uri="{FF2B5EF4-FFF2-40B4-BE49-F238E27FC236}">
                <a16:creationId xmlns:a16="http://schemas.microsoft.com/office/drawing/2014/main" id="{B28C6599-3CAC-44B9-971C-FF1CB31F9899}"/>
              </a:ext>
            </a:extLst>
          </p:cNvPr>
          <p:cNvSpPr txBox="1"/>
          <p:nvPr/>
        </p:nvSpPr>
        <p:spPr>
          <a:xfrm>
            <a:off x="1271464" y="1769243"/>
            <a:ext cx="5837420" cy="153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r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Terre</a:t>
            </a:r>
            <a:r>
              <a:rPr lang="fr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un système complexe dynamique :</a:t>
            </a: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○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fr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rocessus</a:t>
            </a:r>
            <a:r>
              <a:rPr lang="fr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geophysiques</a:t>
            </a:r>
            <a:r>
              <a:rPr lang="fr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environnementaux,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○"/>
            </a:pPr>
            <a:r>
              <a:rPr lang="fr-F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différentes </a:t>
            </a:r>
            <a:r>
              <a:rPr lang="fr-FR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échelles</a:t>
            </a:r>
            <a:r>
              <a:rPr lang="fr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spatiales et temporelles, 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○"/>
            </a:pPr>
            <a:r>
              <a:rPr lang="fr-FR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interactions</a:t>
            </a:r>
            <a:r>
              <a:rPr lang="fr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permanentes </a:t>
            </a:r>
            <a:r>
              <a:rPr lang="fr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les compartiments Terre solide, surfaces continentales, océan, atmosphère et l’</a:t>
            </a:r>
            <a:r>
              <a:rPr lang="fr" b="0" i="1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anthroposphere</a:t>
            </a:r>
            <a:r>
              <a:rPr lang="fr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" name="Google Shape;121;p25" descr="diabolique_mvc">
            <a:extLst>
              <a:ext uri="{FF2B5EF4-FFF2-40B4-BE49-F238E27FC236}">
                <a16:creationId xmlns:a16="http://schemas.microsoft.com/office/drawing/2014/main" id="{31CA20CB-D04C-41C3-8244-581CC560F3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9813" y="1489745"/>
            <a:ext cx="3031857" cy="22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2;p25" descr="ANd9GcT0fq6Mq8iI0HrVmoyX1g2DZ5iQMXfKM4vUkG9hL4yRoW7QTIzviNdIvbRj">
            <a:extLst>
              <a:ext uri="{FF2B5EF4-FFF2-40B4-BE49-F238E27FC236}">
                <a16:creationId xmlns:a16="http://schemas.microsoft.com/office/drawing/2014/main" id="{E4384A09-FEF6-4E65-8393-7C7BEB24E8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473" y="4797152"/>
            <a:ext cx="1341530" cy="12426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4;p25">
            <a:extLst>
              <a:ext uri="{FF2B5EF4-FFF2-40B4-BE49-F238E27FC236}">
                <a16:creationId xmlns:a16="http://schemas.microsoft.com/office/drawing/2014/main" id="{4D5CF407-2EA2-41F7-AED3-61035EBF64DA}"/>
              </a:ext>
            </a:extLst>
          </p:cNvPr>
          <p:cNvSpPr txBox="1"/>
          <p:nvPr/>
        </p:nvSpPr>
        <p:spPr>
          <a:xfrm>
            <a:off x="4799856" y="4365104"/>
            <a:ext cx="5887196" cy="117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0" tIns="31100" rIns="62200" bIns="31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0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Comprendre ces processus nécessite l’accès et l’analyse de nombreuses, complexes et volumineuses sources de données </a:t>
            </a:r>
            <a:r>
              <a:rPr lang="fr" i="1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(satellites, in situ, campagnes, observations à long terme ainsi que des résultats d’expérimentation, modèles </a:t>
            </a:r>
            <a:r>
              <a:rPr lang="fr" i="1" u="none" strike="noStrike" cap="none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etc</a:t>
            </a:r>
            <a:r>
              <a:rPr lang="fr" i="1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…)</a:t>
            </a:r>
            <a:endParaRPr sz="1800" i="1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50396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2;p26">
            <a:extLst>
              <a:ext uri="{FF2B5EF4-FFF2-40B4-BE49-F238E27FC236}">
                <a16:creationId xmlns:a16="http://schemas.microsoft.com/office/drawing/2014/main" id="{657444E9-D930-4684-9D1F-C851303D8A89}"/>
              </a:ext>
            </a:extLst>
          </p:cNvPr>
          <p:cNvSpPr txBox="1">
            <a:spLocks/>
          </p:cNvSpPr>
          <p:nvPr/>
        </p:nvSpPr>
        <p:spPr>
          <a:xfrm>
            <a:off x="2207568" y="962265"/>
            <a:ext cx="7459662" cy="58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EE7412"/>
                </a:solidFill>
                <a:effectLst/>
                <a:latin typeface="Praxis Next Heavy" panose="020F0904040203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fr-FR" sz="2800" dirty="0">
                <a:solidFill>
                  <a:schemeClr val="accent6">
                    <a:lumMod val="75000"/>
                  </a:schemeClr>
                </a:solidFill>
                <a:sym typeface="Century Gothic"/>
              </a:rPr>
              <a:t>Contexte de la création de l’IR Data TERRA</a:t>
            </a:r>
            <a:br>
              <a:rPr lang="fr-FR" sz="25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fr-FR" sz="25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133;p26">
            <a:extLst>
              <a:ext uri="{FF2B5EF4-FFF2-40B4-BE49-F238E27FC236}">
                <a16:creationId xmlns:a16="http://schemas.microsoft.com/office/drawing/2014/main" id="{C65F3D8E-DB9B-4F92-8A9A-B19BDD8D83F5}"/>
              </a:ext>
            </a:extLst>
          </p:cNvPr>
          <p:cNvSpPr txBox="1">
            <a:spLocks/>
          </p:cNvSpPr>
          <p:nvPr/>
        </p:nvSpPr>
        <p:spPr>
          <a:xfrm>
            <a:off x="851289" y="1808396"/>
            <a:ext cx="5289550" cy="36988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EE7412"/>
                </a:solidFill>
                <a:latin typeface="Praxis Next Medium" panose="020F06040402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1E1F4F"/>
                </a:solidFill>
                <a:latin typeface="Praxis Next" panose="020F050404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0200">
              <a:spcBef>
                <a:spcPts val="0"/>
              </a:spcBef>
              <a:buClr>
                <a:schemeClr val="dk1"/>
              </a:buClr>
              <a:buSzPts val="1600"/>
              <a:buFont typeface="Arial"/>
              <a:buChar char="●"/>
            </a:pPr>
            <a:r>
              <a:rPr lang="fr-FR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de réflexion </a:t>
            </a: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 pôles thématiques en Observation de la Terre » 2012-2014 – CNES-CNRS/INSU, … -</a:t>
            </a:r>
          </a:p>
          <a:p>
            <a:pPr marL="488950" lvl="2" indent="0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</a:pPr>
            <a:r>
              <a:rPr lang="fr-FR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Création de pôles de données et d’une IR système Terre</a:t>
            </a:r>
            <a:endParaRPr lang="fr-FR" sz="1400" dirty="0"/>
          </a:p>
          <a:p>
            <a:pPr marL="260350" lvl="1" indent="-120650">
              <a:spcBef>
                <a:spcPts val="160"/>
              </a:spcBef>
              <a:buClr>
                <a:schemeClr val="dk1"/>
              </a:buClr>
              <a:buSzPts val="800"/>
              <a:buFont typeface="Arial"/>
              <a:buNone/>
            </a:pPr>
            <a:endParaRPr lang="fr-FR"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302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●"/>
            </a:pPr>
            <a:r>
              <a:rPr lang="fr-FR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Feuilles de route nationale IR/TGIR –</a:t>
            </a: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MESRI </a:t>
            </a: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contribution domaine « système Terre et Env. » 2016</a:t>
            </a:r>
            <a:endParaRPr lang="fr-FR" sz="1400" dirty="0"/>
          </a:p>
          <a:p>
            <a:pPr marL="260350" lvl="1" indent="-6985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</a:pPr>
            <a:endParaRPr lang="fr-FR"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17500">
              <a:spcBef>
                <a:spcPts val="320"/>
              </a:spcBef>
              <a:buClr>
                <a:schemeClr val="dk1"/>
              </a:buClr>
              <a:buSzPts val="1400"/>
              <a:buFont typeface="Arial"/>
              <a:buChar char="●"/>
            </a:pPr>
            <a:r>
              <a:rPr lang="fr-FR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 science / open data</a:t>
            </a:r>
            <a:endParaRPr lang="fr-FR" sz="1400" dirty="0"/>
          </a:p>
          <a:p>
            <a:pPr marL="260350" lvl="1" indent="-11430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</a:pPr>
            <a:endParaRPr lang="fr-FR"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302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●"/>
            </a:pPr>
            <a:r>
              <a:rPr lang="fr-FR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Européanisation </a:t>
            </a: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activités : </a:t>
            </a:r>
            <a:r>
              <a:rPr lang="fr-FR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infrastructures de recherche </a:t>
            </a:r>
            <a:r>
              <a:rPr lang="fr-FR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(ESFRI…), </a:t>
            </a:r>
            <a:r>
              <a:rPr lang="fr-FR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services d'accès </a:t>
            </a:r>
            <a:r>
              <a:rPr lang="fr-FR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aux données spatiales et in-situ (</a:t>
            </a:r>
            <a:r>
              <a:rPr lang="fr-FR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EOSC, COPERNICUS, …)</a:t>
            </a:r>
          </a:p>
          <a:p>
            <a:pPr marL="260350" lvl="1" indent="-10795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</a:pPr>
            <a:endParaRPr lang="fr-FR"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302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●"/>
            </a:pPr>
            <a:r>
              <a:rPr lang="fr-FR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Internationalisation des dispositifs de partage des données et services </a:t>
            </a:r>
            <a:r>
              <a:rPr lang="fr-FR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(GEO, GO FAIR, …)</a:t>
            </a:r>
            <a:endParaRPr lang="fr-FR" sz="1400" dirty="0"/>
          </a:p>
        </p:txBody>
      </p:sp>
      <p:pic>
        <p:nvPicPr>
          <p:cNvPr id="10" name="Google Shape;134;p26">
            <a:extLst>
              <a:ext uri="{FF2B5EF4-FFF2-40B4-BE49-F238E27FC236}">
                <a16:creationId xmlns:a16="http://schemas.microsoft.com/office/drawing/2014/main" id="{7E068E52-69AD-41B1-B71A-DA881AB721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7804" y="1546465"/>
            <a:ext cx="1503269" cy="169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5;p26" descr="EOSC-Logo.png">
            <a:extLst>
              <a:ext uri="{FF2B5EF4-FFF2-40B4-BE49-F238E27FC236}">
                <a16:creationId xmlns:a16="http://schemas.microsoft.com/office/drawing/2014/main" id="{EE1D26ED-E5BA-4EE3-9C38-83311C600F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7629" y="3455126"/>
            <a:ext cx="1750066" cy="77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37;p26">
            <a:extLst>
              <a:ext uri="{FF2B5EF4-FFF2-40B4-BE49-F238E27FC236}">
                <a16:creationId xmlns:a16="http://schemas.microsoft.com/office/drawing/2014/main" id="{0CAD47B5-7141-4B9A-8237-E444CCD5BF2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0835" y="4201035"/>
            <a:ext cx="1492999" cy="98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8;p26" descr="go fair logo.jpg">
            <a:extLst>
              <a:ext uri="{FF2B5EF4-FFF2-40B4-BE49-F238E27FC236}">
                <a16:creationId xmlns:a16="http://schemas.microsoft.com/office/drawing/2014/main" id="{C1180AA6-577E-4D54-924C-D768F54C651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44859" y="4446679"/>
            <a:ext cx="975287" cy="57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39;p26">
            <a:extLst>
              <a:ext uri="{FF2B5EF4-FFF2-40B4-BE49-F238E27FC236}">
                <a16:creationId xmlns:a16="http://schemas.microsoft.com/office/drawing/2014/main" id="{6FA90C3F-1945-47B5-9A33-5C7E48FF30E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32104" y="2501759"/>
            <a:ext cx="1847936" cy="989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288808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7;p27">
            <a:extLst>
              <a:ext uri="{FF2B5EF4-FFF2-40B4-BE49-F238E27FC236}">
                <a16:creationId xmlns:a16="http://schemas.microsoft.com/office/drawing/2014/main" id="{C9477C08-7832-4D1A-B230-CF01F8AFE36A}"/>
              </a:ext>
            </a:extLst>
          </p:cNvPr>
          <p:cNvSpPr txBox="1"/>
          <p:nvPr/>
        </p:nvSpPr>
        <p:spPr>
          <a:xfrm>
            <a:off x="1343472" y="1886292"/>
            <a:ext cx="7731600" cy="1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fr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Développer un dispositif global d’accès à des </a:t>
            </a:r>
            <a:r>
              <a:rPr lang="fr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données, produits et services </a:t>
            </a:r>
            <a:r>
              <a:rPr lang="fr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permettant </a:t>
            </a:r>
            <a:r>
              <a:rPr lang="fr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d’observer, comprendre et prévoir </a:t>
            </a:r>
            <a:r>
              <a:rPr lang="fr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manière </a:t>
            </a:r>
            <a:r>
              <a:rPr lang="fr" sz="1600" b="1" i="0" u="sng" strike="noStrike" cap="none" dirty="0">
                <a:solidFill>
                  <a:srgbClr val="3D85C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intégrée</a:t>
            </a:r>
            <a:r>
              <a:rPr lang="fr" sz="1600" b="0" i="0" u="none" strike="noStrike" cap="none" dirty="0">
                <a:solidFill>
                  <a:srgbClr val="3D85C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</a:t>
            </a:r>
            <a:r>
              <a:rPr lang="fr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histoire, fonctionnement et évolution du système Terre soumis aux changements globaux</a:t>
            </a:r>
            <a:endParaRPr sz="900" dirty="0"/>
          </a:p>
          <a:p>
            <a:pPr marL="446088" marR="0" lvl="2" indent="-2857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68A6"/>
              </a:buClr>
              <a:buSzPts val="2000"/>
              <a:buFont typeface="Overlock"/>
              <a:buNone/>
            </a:pPr>
            <a:endParaRPr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48;p27">
            <a:extLst>
              <a:ext uri="{FF2B5EF4-FFF2-40B4-BE49-F238E27FC236}">
                <a16:creationId xmlns:a16="http://schemas.microsoft.com/office/drawing/2014/main" id="{A6C14A59-6742-4886-A87D-33B42D8C5D72}"/>
              </a:ext>
            </a:extLst>
          </p:cNvPr>
          <p:cNvSpPr txBox="1"/>
          <p:nvPr/>
        </p:nvSpPr>
        <p:spPr>
          <a:xfrm>
            <a:off x="1199456" y="3599612"/>
            <a:ext cx="10225136" cy="24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5113" marR="0" lvl="2" indent="-1825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fr" sz="1300" b="1" dirty="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fr" sz="1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aciliter l’accès et l’utilisation </a:t>
            </a:r>
            <a:r>
              <a:rPr lang="fr" sz="1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lang="fr" sz="1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produits </a:t>
            </a:r>
            <a:r>
              <a:rPr lang="fr" sz="1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qualité sur l’ensemble des </a:t>
            </a:r>
            <a:r>
              <a:rPr lang="fr" sz="1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compartiments du système Terre</a:t>
            </a:r>
          </a:p>
          <a:p>
            <a:pPr marL="82550"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fr" sz="1200" b="1" dirty="0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fr" sz="1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=&gt; </a:t>
            </a:r>
            <a:r>
              <a:rPr lang="fr" sz="1200" b="1" i="0" u="none" strike="noStrike" cap="none" dirty="0">
                <a:solidFill>
                  <a:srgbClr val="3D85C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spatiales, aéroportées, sols, in-situ</a:t>
            </a:r>
            <a:endParaRPr sz="1050" b="1" dirty="0">
              <a:solidFill>
                <a:srgbClr val="3D85C6"/>
              </a:solidFill>
            </a:endParaRPr>
          </a:p>
          <a:p>
            <a:pPr marL="265113" marR="0" lvl="2" indent="-182563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fr" sz="1300" b="1" dirty="0">
                <a:latin typeface="Century Gothic"/>
                <a:ea typeface="Century Gothic"/>
                <a:cs typeface="Century Gothic"/>
                <a:sym typeface="Century Gothic"/>
              </a:rPr>
              <a:t>Développer des services de visualisation et de traitements </a:t>
            </a:r>
            <a:r>
              <a:rPr lang="fr-FR" sz="1300" b="1" dirty="0">
                <a:latin typeface="Century Gothic"/>
                <a:ea typeface="Century Gothic"/>
                <a:cs typeface="Century Gothic"/>
                <a:sym typeface="Century Gothic"/>
              </a:rPr>
              <a:t>adaptés</a:t>
            </a:r>
            <a:r>
              <a:rPr lang="fr" sz="1300" b="1" dirty="0">
                <a:latin typeface="Century Gothic"/>
                <a:ea typeface="Century Gothic"/>
                <a:cs typeface="Century Gothic"/>
                <a:sym typeface="Century Gothic"/>
              </a:rPr>
              <a:t> aux besoins, à l’accroissement de la volumétrie et aux avancées technologiques </a:t>
            </a:r>
          </a:p>
          <a:p>
            <a:pPr marL="265113" marR="0" lvl="2" indent="-182563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fr" sz="1300" b="1" dirty="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fr" sz="1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avoriser la mutualisation, interopérabilité, </a:t>
            </a:r>
            <a:r>
              <a:rPr lang="fr" sz="1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émergence</a:t>
            </a:r>
            <a:r>
              <a:rPr lang="fr" sz="1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" sz="1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</a:t>
            </a:r>
            <a:r>
              <a:rPr lang="fr" sz="1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approches multi- et </a:t>
            </a:r>
            <a:r>
              <a:rPr lang="fr" sz="13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inter-disciplinaires</a:t>
            </a:r>
            <a:endParaRPr sz="1100" dirty="0"/>
          </a:p>
          <a:p>
            <a:pPr marL="265113" marR="0" lvl="2" indent="-182563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fr" sz="1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Servir</a:t>
            </a:r>
            <a:r>
              <a:rPr lang="fr" sz="1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communautés </a:t>
            </a:r>
            <a:r>
              <a:rPr lang="fr" sz="1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scientifiques</a:t>
            </a:r>
            <a:r>
              <a:rPr lang="fr" sz="1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les acteurs de l’</a:t>
            </a:r>
            <a:r>
              <a:rPr lang="fr" sz="1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action</a:t>
            </a:r>
            <a:r>
              <a:rPr lang="fr" sz="1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" sz="1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publique et de l’innovation</a:t>
            </a:r>
            <a:endParaRPr sz="1100" dirty="0"/>
          </a:p>
          <a:p>
            <a:pPr marL="265113" marR="0" lvl="2" indent="-182563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fr" sz="1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Mettre en œuvre une stratégie nationale, </a:t>
            </a:r>
            <a:r>
              <a:rPr lang="fr" sz="1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européenne et internationale</a:t>
            </a:r>
            <a:endParaRPr sz="1100" dirty="0"/>
          </a:p>
          <a:p>
            <a:pPr marL="265113" marR="0" lvl="2" indent="-96838" algn="l" rtl="0">
              <a:spcBef>
                <a:spcPts val="900"/>
              </a:spcBef>
              <a:spcAft>
                <a:spcPts val="0"/>
              </a:spcAft>
              <a:buClr>
                <a:srgbClr val="0268A6"/>
              </a:buClr>
              <a:buSzPts val="165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46;p27">
            <a:extLst>
              <a:ext uri="{FF2B5EF4-FFF2-40B4-BE49-F238E27FC236}">
                <a16:creationId xmlns:a16="http://schemas.microsoft.com/office/drawing/2014/main" id="{BBF14C7D-BEBB-46DC-B906-9960E8B7BB9A}"/>
              </a:ext>
            </a:extLst>
          </p:cNvPr>
          <p:cNvSpPr txBox="1">
            <a:spLocks/>
          </p:cNvSpPr>
          <p:nvPr/>
        </p:nvSpPr>
        <p:spPr>
          <a:xfrm>
            <a:off x="2567608" y="1041232"/>
            <a:ext cx="7366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EE7412"/>
                </a:solidFill>
                <a:effectLst/>
                <a:latin typeface="Praxis Next Heavy" panose="020F0904040203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fr-FR" sz="2800" dirty="0">
                <a:solidFill>
                  <a:schemeClr val="accent6">
                    <a:lumMod val="75000"/>
                  </a:schemeClr>
                </a:solidFill>
                <a:sym typeface="Century Gothic"/>
              </a:rPr>
              <a:t>Objectif général</a:t>
            </a:r>
          </a:p>
        </p:txBody>
      </p:sp>
    </p:spTree>
    <p:extLst>
      <p:ext uri="{BB962C8B-B14F-4D97-AF65-F5344CB8AC3E}">
        <p14:creationId xmlns:p14="http://schemas.microsoft.com/office/powerpoint/2010/main" val="2479761560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7;p33">
            <a:extLst>
              <a:ext uri="{FF2B5EF4-FFF2-40B4-BE49-F238E27FC236}">
                <a16:creationId xmlns:a16="http://schemas.microsoft.com/office/drawing/2014/main" id="{5FFF4D4B-5391-424F-91BA-219CA062BFCC}"/>
              </a:ext>
            </a:extLst>
          </p:cNvPr>
          <p:cNvSpPr/>
          <p:nvPr/>
        </p:nvSpPr>
        <p:spPr>
          <a:xfrm>
            <a:off x="2207568" y="1196752"/>
            <a:ext cx="72351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fr" sz="2800" dirty="0">
                <a:solidFill>
                  <a:schemeClr val="accent6">
                    <a:lumMod val="75000"/>
                  </a:schemeClr>
                </a:solidFill>
                <a:latin typeface="Praxis Next Heavy" panose="020F0904040203020204" pitchFamily="34" charset="0"/>
                <a:ea typeface="+mj-ea"/>
                <a:cs typeface="+mj-cs"/>
                <a:sym typeface="Century Gothic"/>
              </a:rPr>
              <a:t>Data Terra en quelques chiffres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Praxis Next Heavy" panose="020F0904040203020204" pitchFamily="34" charset="0"/>
              <a:ea typeface="+mj-ea"/>
              <a:cs typeface="+mj-cs"/>
              <a:sym typeface="Century Gothic"/>
            </a:endParaRPr>
          </a:p>
        </p:txBody>
      </p:sp>
      <p:sp>
        <p:nvSpPr>
          <p:cNvPr id="5" name="Google Shape;268;p33">
            <a:extLst>
              <a:ext uri="{FF2B5EF4-FFF2-40B4-BE49-F238E27FC236}">
                <a16:creationId xmlns:a16="http://schemas.microsoft.com/office/drawing/2014/main" id="{03CA9172-ECEA-4FEF-915D-3F709F2FC21B}"/>
              </a:ext>
            </a:extLst>
          </p:cNvPr>
          <p:cNvSpPr txBox="1"/>
          <p:nvPr/>
        </p:nvSpPr>
        <p:spPr>
          <a:xfrm>
            <a:off x="335360" y="2132856"/>
            <a:ext cx="7958100" cy="3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marR="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 </a:t>
            </a:r>
            <a:r>
              <a:rPr lang="fr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organismes et universités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fr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fr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</a:t>
            </a:r>
            <a:r>
              <a:rPr lang="fr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ô</a:t>
            </a:r>
            <a:r>
              <a:rPr lang="fr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de données </a:t>
            </a:r>
            <a:r>
              <a:rPr lang="fr-FR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 services</a:t>
            </a: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lang="fr" sz="15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services (DINAMIS) </a:t>
            </a:r>
            <a:r>
              <a:rPr lang="fr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 groupes de travail transversaux </a:t>
            </a:r>
            <a:endParaRPr sz="15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</a:t>
            </a:r>
            <a:r>
              <a:rPr lang="fr" sz="15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Centres de Données et de Services </a:t>
            </a:r>
            <a:r>
              <a:rPr lang="fr" sz="1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(CDS) et Infrastructures de données spatiales (IDS)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 </a:t>
            </a:r>
            <a:r>
              <a:rPr lang="fr" sz="15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Consortium d’Expertise Scientifique </a:t>
            </a:r>
            <a:endParaRPr sz="15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fr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170</a:t>
            </a:r>
            <a:r>
              <a:rPr lang="fr" sz="15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ETPT / </a:t>
            </a:r>
            <a:r>
              <a:rPr lang="fr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400</a:t>
            </a:r>
            <a:r>
              <a:rPr lang="fr" sz="15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scientifiques</a:t>
            </a:r>
            <a:r>
              <a:rPr lang="fr" sz="15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ingénieurs et techniciens </a:t>
            </a:r>
            <a:r>
              <a:rPr lang="fr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appartenant à plus</a:t>
            </a:r>
            <a:r>
              <a:rPr lang="fr" sz="15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endParaRPr sz="15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fr" sz="15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 M€ (2016), 39 M€ (2017), &gt; </a:t>
            </a:r>
            <a:r>
              <a:rPr lang="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</a:t>
            </a:r>
            <a:r>
              <a:rPr lang="fr" sz="15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M€ (2019)</a:t>
            </a:r>
            <a:endParaRPr sz="15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fr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Plus de </a:t>
            </a:r>
            <a:r>
              <a:rPr lang="f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500</a:t>
            </a:r>
            <a:r>
              <a:rPr lang="fr" sz="15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produits et services</a:t>
            </a:r>
            <a:r>
              <a:rPr lang="fr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plus de 15000 utilisateurs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fr" sz="1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50 000 To (2018) </a:t>
            </a:r>
            <a:r>
              <a:rPr lang="fr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r>
              <a:rPr lang="fr" sz="1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100 000 To (2022/2023) ; </a:t>
            </a:r>
            <a:r>
              <a:rPr lang="fr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150</a:t>
            </a:r>
            <a:r>
              <a:rPr lang="fr" sz="15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" sz="15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Peta</a:t>
            </a:r>
            <a:r>
              <a:rPr lang="fr" sz="15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(2025)</a:t>
            </a:r>
            <a:endParaRPr sz="1500" b="1" dirty="0"/>
          </a:p>
          <a:p>
            <a:pPr marL="628650" marR="0" lvl="2" indent="0" algn="l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rgbClr val="0268A6"/>
              </a:buClr>
              <a:buSzPts val="1800"/>
              <a:buFont typeface="Overlock"/>
              <a:buNone/>
            </a:pPr>
            <a:endParaRPr sz="15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03288" marR="0" lvl="2" indent="-160337" algn="l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rgbClr val="0268A6"/>
              </a:buClr>
              <a:buSzPts val="1800"/>
              <a:buFont typeface="Noto Sans Symbols"/>
              <a:buNone/>
            </a:pPr>
            <a:endParaRPr sz="15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6457;p337">
            <a:extLst>
              <a:ext uri="{FF2B5EF4-FFF2-40B4-BE49-F238E27FC236}">
                <a16:creationId xmlns:a16="http://schemas.microsoft.com/office/drawing/2014/main" id="{CB021ECD-C819-43CF-AB80-F91CB34FCC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0848" y="2070806"/>
            <a:ext cx="378579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387147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3;p41">
            <a:extLst>
              <a:ext uri="{FF2B5EF4-FFF2-40B4-BE49-F238E27FC236}">
                <a16:creationId xmlns:a16="http://schemas.microsoft.com/office/drawing/2014/main" id="{301EACF2-5CC7-4153-804C-405B52872E7C}"/>
              </a:ext>
            </a:extLst>
          </p:cNvPr>
          <p:cNvSpPr txBox="1"/>
          <p:nvPr/>
        </p:nvSpPr>
        <p:spPr>
          <a:xfrm>
            <a:off x="623392" y="1916832"/>
            <a:ext cx="6154911" cy="382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Porté par 3 Infrastructures de Recherche : Data Terra,  CLIMERI,  PNDB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/>
            <a:r>
              <a:rPr lang="fr" sz="13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 Partenaires</a:t>
            </a:r>
            <a:r>
              <a:rPr lang="fr" sz="13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</a:t>
            </a:r>
            <a:r>
              <a:rPr lang="fr" sz="1100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CNRS (</a:t>
            </a:r>
            <a:r>
              <a:rPr lang="fr" sz="1100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</a:t>
            </a:r>
            <a:r>
              <a:rPr lang="fr" sz="1100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.)</a:t>
            </a:r>
            <a:r>
              <a:rPr lang="fr" sz="11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CNES, IFREMER, IRD, BRGM, IGN, INRAE, Météo-France, MNHN, CEA, IPGP, CINES, Sorbonne </a:t>
            </a:r>
            <a:r>
              <a:rPr lang="fr" sz="11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</a:t>
            </a:r>
            <a:r>
              <a:rPr lang="fr" sz="11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., </a:t>
            </a:r>
            <a:r>
              <a:rPr lang="fr" sz="11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</a:t>
            </a:r>
            <a:r>
              <a:rPr lang="fr" sz="11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Grenoble-Alpes, </a:t>
            </a:r>
            <a:r>
              <a:rPr lang="fr" sz="11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</a:t>
            </a:r>
            <a:r>
              <a:rPr lang="fr" sz="11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Lille, </a:t>
            </a:r>
            <a:r>
              <a:rPr lang="fr" sz="11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</a:t>
            </a:r>
            <a:r>
              <a:rPr lang="fr" sz="11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F. Toulouse, UNISTRA, SHOM, OCA, FRB, CERFACS</a:t>
            </a:r>
            <a:endParaRPr sz="10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 dirty="0">
                <a:latin typeface="Century Gothic"/>
                <a:ea typeface="Century Gothic"/>
                <a:cs typeface="Century Gothic"/>
                <a:sym typeface="Century Gothic"/>
              </a:rPr>
              <a:t>Objectif  : Développer et mettre en œuvre une infrastructure/plate-forme intégrée de données et de services distribuées pour l’observation, la modélisation et la compréhension du système terre, de la biodiversité et de l’environnement</a:t>
            </a:r>
          </a:p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11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" sz="1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 l’ensemble du cycle de la donnée (observation, modélisation), </a:t>
            </a:r>
            <a:r>
              <a:rPr lang="fr" sz="13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son </a:t>
            </a:r>
            <a:r>
              <a:rPr lang="fr" sz="1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acquisition</a:t>
            </a:r>
            <a:r>
              <a:rPr lang="fr" sz="13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(spatiale, sols, in-situ)  jusqu’à ses </a:t>
            </a:r>
            <a:r>
              <a:rPr lang="fr" sz="13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multi-usages</a:t>
            </a:r>
            <a:r>
              <a:rPr lang="fr" sz="13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(qualification/validation, stockage, traitements/extraction de connaissances, produits, services, …)</a:t>
            </a:r>
          </a:p>
          <a:p>
            <a:pPr marL="5143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" sz="1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la communauté scientifique contribuant à la  connaissance du système Terre, de la biodiversité et de l’environnement</a:t>
            </a:r>
            <a:endParaRPr sz="13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000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05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</a:t>
            </a:r>
            <a:r>
              <a:rPr lang="fr" sz="13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" sz="1100" dirty="0">
                <a:latin typeface="Century Gothic"/>
                <a:ea typeface="Century Gothic"/>
                <a:cs typeface="Century Gothic"/>
                <a:sym typeface="Century Gothic"/>
              </a:rPr>
              <a:t> : </a:t>
            </a:r>
            <a:r>
              <a:rPr lang="fr" sz="13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65 M€ </a:t>
            </a:r>
            <a:r>
              <a:rPr lang="fr" sz="105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(couts complets) </a:t>
            </a:r>
            <a:r>
              <a:rPr lang="fr" sz="13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Demande ANR-EQUIPEX+PIA3 : 19,6 M€</a:t>
            </a: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sz="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BBDF20-D584-4ECE-BD18-6B8A838F32CB}"/>
              </a:ext>
            </a:extLst>
          </p:cNvPr>
          <p:cNvSpPr/>
          <p:nvPr/>
        </p:nvSpPr>
        <p:spPr>
          <a:xfrm>
            <a:off x="4799856" y="980728"/>
            <a:ext cx="3048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Praxis Next Heavy" panose="020F0904040203020204" pitchFamily="34" charset="0"/>
                <a:ea typeface="+mj-ea"/>
                <a:cs typeface="+mj-cs"/>
                <a:sym typeface="Century Gothic"/>
              </a:rPr>
              <a:t>Le projet GAIA Data</a:t>
            </a:r>
          </a:p>
        </p:txBody>
      </p:sp>
      <p:pic>
        <p:nvPicPr>
          <p:cNvPr id="10" name="Google Shape;409;p44">
            <a:extLst>
              <a:ext uri="{FF2B5EF4-FFF2-40B4-BE49-F238E27FC236}">
                <a16:creationId xmlns:a16="http://schemas.microsoft.com/office/drawing/2014/main" id="{1CC19A8C-E309-44F2-A80E-C1BB6419980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0096" y="2329715"/>
            <a:ext cx="4912150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11;p44">
            <a:extLst>
              <a:ext uri="{FF2B5EF4-FFF2-40B4-BE49-F238E27FC236}">
                <a16:creationId xmlns:a16="http://schemas.microsoft.com/office/drawing/2014/main" id="{12C41B53-67A9-455D-B7E2-1E2D792CFEF7}"/>
              </a:ext>
            </a:extLst>
          </p:cNvPr>
          <p:cNvSpPr/>
          <p:nvPr/>
        </p:nvSpPr>
        <p:spPr>
          <a:xfrm>
            <a:off x="7536160" y="1610219"/>
            <a:ext cx="5080121" cy="61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algn="ctr"/>
            <a:r>
              <a:rPr lang="fr" sz="1050" b="1" i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Fédérer 8 sites principaux</a:t>
            </a:r>
          </a:p>
          <a:p>
            <a:pPr algn="ctr"/>
            <a:r>
              <a:rPr lang="fr-FR" sz="825" b="1" i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fr" sz="825" b="1" i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ssocier</a:t>
            </a:r>
            <a:r>
              <a:rPr lang="fr" sz="825" b="1" i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30 sites existants</a:t>
            </a:r>
            <a:endParaRPr sz="825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br>
              <a:rPr lang="fr" sz="1050" dirty="0">
                <a:solidFill>
                  <a:srgbClr val="0268A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375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fr" sz="1050" dirty="0">
                <a:solidFill>
                  <a:schemeClr val="dk1"/>
                </a:solidFill>
              </a:rPr>
            </a:br>
            <a:endParaRPr sz="375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51670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modele_Theia-DataTerra">
  <a:themeElements>
    <a:clrScheme name="Personnalisé 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86D13"/>
      </a:accent1>
      <a:accent2>
        <a:srgbClr val="333132"/>
      </a:accent2>
      <a:accent3>
        <a:srgbClr val="1F916E"/>
      </a:accent3>
      <a:accent4>
        <a:srgbClr val="1C6394"/>
      </a:accent4>
      <a:accent5>
        <a:srgbClr val="969696"/>
      </a:accent5>
      <a:accent6>
        <a:srgbClr val="E78A5C"/>
      </a:accent6>
      <a:hlink>
        <a:srgbClr val="E86D13"/>
      </a:hlink>
      <a:folHlink>
        <a:srgbClr val="595959"/>
      </a:folHlink>
    </a:clrScheme>
    <a:fontScheme name="Personnalisé 1">
      <a:majorFont>
        <a:latin typeface="Praxis Next"/>
        <a:ea typeface=""/>
        <a:cs typeface=""/>
      </a:majorFont>
      <a:minorFont>
        <a:latin typeface="Praxis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094659E7AD241BE0B52508D4AE041" ma:contentTypeVersion="9" ma:contentTypeDescription="Crée un document." ma:contentTypeScope="" ma:versionID="3de989a43395426d006f0c3a1c2d7b7f">
  <xsd:schema xmlns:xsd="http://www.w3.org/2001/XMLSchema" xmlns:xs="http://www.w3.org/2001/XMLSchema" xmlns:p="http://schemas.microsoft.com/office/2006/metadata/properties" xmlns:ns2="24675d9d-927e-4846-8a26-f9b7a5338489" targetNamespace="http://schemas.microsoft.com/office/2006/metadata/properties" ma:root="true" ma:fieldsID="97b6be7f2830ed6dc39a507a9f4a335f" ns2:_="">
    <xsd:import namespace="24675d9d-927e-4846-8a26-f9b7a5338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75d9d-927e-4846-8a26-f9b7a53384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54B6A5-8184-44AC-AB47-86D101B3B4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D6DA72-4DB6-4E19-ABDB-99ACE8837E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75d9d-927e-4846-8a26-f9b7a5338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770D91-05DD-4849-989F-C1D6969CC2D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24675d9d-927e-4846-8a26-f9b7a533848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14473</TotalTime>
  <Words>700</Words>
  <Application>Microsoft Office PowerPoint</Application>
  <PresentationFormat>Grand écran</PresentationFormat>
  <Paragraphs>62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Calibri</vt:lpstr>
      <vt:lpstr>Century Gothic</vt:lpstr>
      <vt:lpstr>Noto Sans Symbols</vt:lpstr>
      <vt:lpstr>Overlock</vt:lpstr>
      <vt:lpstr>Praxis Next</vt:lpstr>
      <vt:lpstr>Praxis Next Heavy</vt:lpstr>
      <vt:lpstr>Praxis Next Medium</vt:lpstr>
      <vt:lpstr>modele_Theia-DataTerra</vt:lpstr>
      <vt:lpstr>Présentation PowerPoint</vt:lpstr>
      <vt:lpstr>Contexte et Enjeux </vt:lpstr>
      <vt:lpstr>Présentation PowerPoint</vt:lpstr>
      <vt:lpstr>Présentation PowerPoint</vt:lpstr>
      <vt:lpstr>Présentation PowerPoint</vt:lpstr>
      <vt:lpstr>Présentation PowerPoint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Pôle Surfaces Continentales THEIA</dc:title>
  <dc:creator>Leroy Marc</dc:creator>
  <cp:lastModifiedBy>commu</cp:lastModifiedBy>
  <cp:revision>471</cp:revision>
  <cp:lastPrinted>2018-10-01T08:39:08Z</cp:lastPrinted>
  <dcterms:created xsi:type="dcterms:W3CDTF">2015-06-19T14:24:33Z</dcterms:created>
  <dcterms:modified xsi:type="dcterms:W3CDTF">2021-05-10T16:28:56Z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0x010100EB3094659E7AD241BE0B52508D4AE041</vt:lpwstr>
  </property>
</Properties>
</file>